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72" r:id="rId3"/>
    <p:sldId id="262" r:id="rId4"/>
    <p:sldId id="259" r:id="rId5"/>
    <p:sldId id="270" r:id="rId6"/>
    <p:sldId id="260" r:id="rId7"/>
    <p:sldId id="263" r:id="rId8"/>
    <p:sldId id="264" r:id="rId9"/>
    <p:sldId id="265" r:id="rId10"/>
    <p:sldId id="266" r:id="rId11"/>
    <p:sldId id="267" r:id="rId12"/>
    <p:sldId id="269" r:id="rId13"/>
    <p:sldId id="271" r:id="rId14"/>
  </p:sldIdLst>
  <p:sldSz cx="9144000" cy="6858000" type="screen4x3"/>
  <p:notesSz cx="7099300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145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70" y="-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A94E6C-F99E-4478-BEC9-C13B2DB3D3E5}" type="datetimeFigureOut">
              <a:rPr lang="fr-FR"/>
              <a:pPr>
                <a:defRPr/>
              </a:pPr>
              <a:t>18/08/2016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C6B1C91-71C5-4124-88C3-E62289F8B74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4988" cy="50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1138" y="0"/>
            <a:ext cx="3074987" cy="50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38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0600" y="768350"/>
            <a:ext cx="5116513" cy="3836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709613" y="4860925"/>
            <a:ext cx="5678487" cy="4603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721850"/>
            <a:ext cx="3074988" cy="50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1138" y="9721850"/>
            <a:ext cx="3074987" cy="50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3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5E58B21-34E6-4723-81BB-F0BD2465A6C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4D2A523-9051-4343-9742-25283D20E90E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5363" y="769938"/>
            <a:ext cx="5111750" cy="3833812"/>
          </a:xfrm>
          <a:solidFill>
            <a:srgbClr val="FFFFFF"/>
          </a:solidFill>
          <a:ln w="12700" cap="flat">
            <a:solidFill>
              <a:srgbClr val="000000"/>
            </a:solidFill>
            <a:miter lim="800000"/>
          </a:ln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860925"/>
            <a:ext cx="5207000" cy="4605338"/>
          </a:xfrm>
          <a:noFill/>
          <a:ln/>
        </p:spPr>
        <p:txBody>
          <a:bodyPr lIns="99736" tIns="49868" rIns="99736" bIns="49868"/>
          <a:lstStyle/>
          <a:p>
            <a:r>
              <a:rPr lang="fr-FR"/>
              <a:t>Présentation du présentateur : cursus professionnel</a:t>
            </a:r>
          </a:p>
          <a:p>
            <a:r>
              <a:rPr lang="fr-FR"/>
              <a:t>http://www.jacques-cartier.fr</a:t>
            </a:r>
          </a:p>
          <a:p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1A68C15-36D8-4915-9D7E-977BAE56273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45E58B21-34E6-4723-81BB-F0BD2465A6C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3700" y="152400"/>
            <a:ext cx="2170113" cy="5789613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62700" cy="578961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143000"/>
            <a:ext cx="4113213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6613" y="1143000"/>
            <a:ext cx="4114800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85213" cy="533400"/>
          </a:xfrm>
          <a:prstGeom prst="rect">
            <a:avLst/>
          </a:prstGeom>
          <a:solidFill>
            <a:srgbClr val="FFCC99"/>
          </a:solidFill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380413" cy="4799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AutoShape 3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152400" y="6248400"/>
            <a:ext cx="457200" cy="457200"/>
          </a:xfrm>
          <a:prstGeom prst="actionButtonHome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028" name="AutoShape 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458200" y="6248400"/>
            <a:ext cx="457200" cy="457200"/>
          </a:xfrm>
          <a:prstGeom prst="actionButtonForwardNex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029" name="AutoShape 5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914400" y="6248400"/>
            <a:ext cx="457200" cy="457200"/>
          </a:xfrm>
          <a:prstGeom prst="actionButtonBackPrevious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1692275" y="6265863"/>
            <a:ext cx="6400800" cy="5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000" dirty="0">
                <a:solidFill>
                  <a:schemeClr val="tx1"/>
                </a:solidFill>
                <a:latin typeface="Verdana" pitchFamily="34" charset="0"/>
              </a:rPr>
              <a:t>Jacques Cartier, consultant, enseignant honoraire à l’Université de Franche-Comté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sz="1000" dirty="0">
                <a:solidFill>
                  <a:schemeClr val="tx1"/>
                </a:solidFill>
                <a:latin typeface="Verdana" pitchFamily="34" charset="0"/>
              </a:rPr>
              <a:t>Unité de Formation et de Recherche - Sciences du Langage, de l’Homme et de la Société</a:t>
            </a:r>
            <a:br>
              <a:rPr lang="fr-FR" sz="1000" dirty="0">
                <a:solidFill>
                  <a:schemeClr val="tx1"/>
                </a:solidFill>
                <a:latin typeface="Verdana" pitchFamily="34" charset="0"/>
              </a:rPr>
            </a:br>
            <a:r>
              <a:rPr lang="fr-FR" sz="1000" dirty="0">
                <a:solidFill>
                  <a:schemeClr val="tx1"/>
                </a:solidFill>
                <a:latin typeface="Verdana" pitchFamily="34" charset="0"/>
              </a:rPr>
              <a:t>Besançon - France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Verdana" pitchFamily="34" charset="0"/>
        <a:defRPr sz="28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Verdana" pitchFamily="34" charset="0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2pPr>
      <a:lvl3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Verdana" pitchFamily="34" charset="0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3pPr>
      <a:lvl4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Verdana" pitchFamily="34" charset="0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4pPr>
      <a:lvl5pPr algn="ctr" defTabSz="449263" rtl="0" eaLnBrk="0" fontAlgn="base" hangingPunct="0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Verdana" pitchFamily="34" charset="0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5pPr>
      <a:lvl6pPr marL="1536700" indent="-2159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6pPr>
      <a:lvl7pPr marL="1993900" indent="-2159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7pPr>
      <a:lvl8pPr marL="2451100" indent="-2159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8pPr>
      <a:lvl9pPr marL="2908300" indent="-215900" algn="ctr" defTabSz="449263" rtl="0" fontAlgn="base">
        <a:lnSpc>
          <a:spcPct val="101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2800">
          <a:solidFill>
            <a:srgbClr val="000000"/>
          </a:solidFill>
          <a:latin typeface="Verdana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481013" indent="-481013" algn="just" defTabSz="449263" rtl="0" eaLnBrk="0" fontAlgn="base" hangingPunct="0">
        <a:lnSpc>
          <a:spcPct val="101000"/>
        </a:lnSpc>
        <a:spcBef>
          <a:spcPts val="300"/>
        </a:spcBef>
        <a:spcAft>
          <a:spcPts val="600"/>
        </a:spcAft>
        <a:buClr>
          <a:srgbClr val="000000"/>
        </a:buClr>
        <a:buSzPct val="100000"/>
        <a:buFont typeface="Verdana" pitchFamily="3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989013" indent="-188913" algn="l" defTabSz="449263" rtl="0" eaLnBrk="0" fontAlgn="base" hangingPunct="0">
        <a:lnSpc>
          <a:spcPct val="101000"/>
        </a:lnSpc>
        <a:spcBef>
          <a:spcPts val="450"/>
        </a:spcBef>
        <a:spcAft>
          <a:spcPct val="0"/>
        </a:spcAft>
        <a:buClr>
          <a:srgbClr val="000000"/>
        </a:buClr>
        <a:buSzPct val="100000"/>
        <a:buFont typeface="Verdana" pitchFamily="34" charset="0"/>
        <a:buChar char="-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636713" indent="-207963" algn="l" defTabSz="449263" rtl="0" eaLnBrk="0" fontAlgn="base" hangingPunct="0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buChar char="&gt;"/>
        <a:defRPr sz="1600">
          <a:solidFill>
            <a:srgbClr val="000000"/>
          </a:solidFill>
          <a:latin typeface="+mn-lt"/>
          <a:ea typeface="+mn-ea"/>
          <a:cs typeface="+mn-cs"/>
        </a:defRPr>
      </a:lvl3pPr>
      <a:lvl4pPr marL="2287588" indent="-290513" algn="l" defTabSz="449263" rtl="0" eaLnBrk="0" fontAlgn="base" hangingPunct="0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buChar char="+"/>
        <a:defRPr sz="1400" i="1">
          <a:solidFill>
            <a:srgbClr val="000000"/>
          </a:solidFill>
          <a:latin typeface="+mn-lt"/>
          <a:ea typeface="+mn-ea"/>
          <a:cs typeface="+mn-cs"/>
        </a:defRPr>
      </a:lvl4pPr>
      <a:lvl5pPr marL="2859088" indent="-381000" algn="r" defTabSz="449263" rtl="0" eaLnBrk="0" fontAlgn="base" hangingPunct="0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defRPr sz="1200">
          <a:solidFill>
            <a:srgbClr val="000000"/>
          </a:solidFill>
          <a:latin typeface="+mn-lt"/>
          <a:ea typeface="+mn-ea"/>
          <a:cs typeface="+mn-cs"/>
        </a:defRPr>
      </a:lvl5pPr>
      <a:lvl6pPr marL="3316288" indent="-381000" algn="r" defTabSz="449263" rtl="0" fontAlgn="base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defRPr sz="1200">
          <a:solidFill>
            <a:srgbClr val="000000"/>
          </a:solidFill>
          <a:latin typeface="+mn-lt"/>
          <a:ea typeface="+mn-ea"/>
          <a:cs typeface="+mn-cs"/>
        </a:defRPr>
      </a:lvl6pPr>
      <a:lvl7pPr marL="3773488" indent="-381000" algn="r" defTabSz="449263" rtl="0" fontAlgn="base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defRPr sz="1200">
          <a:solidFill>
            <a:srgbClr val="000000"/>
          </a:solidFill>
          <a:latin typeface="+mn-lt"/>
          <a:ea typeface="+mn-ea"/>
          <a:cs typeface="+mn-cs"/>
        </a:defRPr>
      </a:lvl7pPr>
      <a:lvl8pPr marL="4230688" indent="-381000" algn="r" defTabSz="449263" rtl="0" fontAlgn="base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defRPr sz="1200">
          <a:solidFill>
            <a:srgbClr val="000000"/>
          </a:solidFill>
          <a:latin typeface="+mn-lt"/>
          <a:ea typeface="+mn-ea"/>
          <a:cs typeface="+mn-cs"/>
        </a:defRPr>
      </a:lvl8pPr>
      <a:lvl9pPr marL="4687888" indent="-381000" algn="r" defTabSz="449263" rtl="0" fontAlgn="base">
        <a:lnSpc>
          <a:spcPct val="101000"/>
        </a:lnSpc>
        <a:spcBef>
          <a:spcPts val="300"/>
        </a:spcBef>
        <a:spcAft>
          <a:spcPts val="300"/>
        </a:spcAft>
        <a:buClr>
          <a:srgbClr val="000000"/>
        </a:buClr>
        <a:buSzPct val="100000"/>
        <a:buFont typeface="Verdana" pitchFamily="34" charset="0"/>
        <a:defRPr sz="12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blogs.ac-amiens.f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eblettres.net/blogs/charte_blogs.pdf" TargetMode="External"/><Relationship Id="rId4" Type="http://schemas.openxmlformats.org/officeDocument/2006/relationships/hyperlink" Target="http://blog.crdp-versailles.fr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ewebpedagogique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cyberportfolio.st-joseph.qc.ca/classes/carriere/" TargetMode="External"/><Relationship Id="rId3" Type="http://schemas.openxmlformats.org/officeDocument/2006/relationships/hyperlink" Target="http://www.enseignons.be/actualites/2005/12/20/blog-outil-d-enseignement-ou-dangereux-gadget/#more-4" TargetMode="External"/><Relationship Id="rId7" Type="http://schemas.openxmlformats.org/officeDocument/2006/relationships/hyperlink" Target="http://www.apples-biere.ch/classes/7vso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3.unileon.es/personal/wwdfmmtd/LoudblogFLE/index.php?id=20" TargetMode="External"/><Relationship Id="rId11" Type="http://schemas.openxmlformats.org/officeDocument/2006/relationships/hyperlink" Target="http://leprofdhistoire.wordpress.com/" TargetMode="External"/><Relationship Id="rId5" Type="http://schemas.openxmlformats.org/officeDocument/2006/relationships/hyperlink" Target="http://www3.unileon.es/personal/wwdfmmtd/LoudblogFLE/" TargetMode="External"/><Relationship Id="rId10" Type="http://schemas.openxmlformats.org/officeDocument/2006/relationships/hyperlink" Target="http://lebateaulivre.over-blog.fr/" TargetMode="External"/><Relationship Id="rId4" Type="http://schemas.openxmlformats.org/officeDocument/2006/relationships/hyperlink" Target="http://flenet.rediris.es/blog/carnetweb.html#enseignement" TargetMode="External"/><Relationship Id="rId9" Type="http://schemas.openxmlformats.org/officeDocument/2006/relationships/hyperlink" Target="http://lewebpedagogique.com/bsentier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documents_personnels\jacques\c2i_universite\prepa_cours\hope.mp3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lettres.net/blogs/?w=lesmotsalab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curiosphere.tv/video-documentaire/1-pedagogie/106757-reportage-le-blog-remarquable-espace-decriture-collaboratif" TargetMode="Externa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Blog#Formes_francis.C3.A9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fr.wikipedia.org/wiki/Blo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cidefle.over-blog.com/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uriosphere.tv/video-documentaire/1-pedagogie/106757-reportage-le-blog-remarquable-espace-decriture-collaboratif" TargetMode="External"/><Relationship Id="rId5" Type="http://schemas.openxmlformats.org/officeDocument/2006/relationships/hyperlink" Target="http://tice.blogspirit.com/" TargetMode="External"/><Relationship Id="rId4" Type="http://schemas.openxmlformats.org/officeDocument/2006/relationships/hyperlink" Target="http://tpe1les.blogspot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85800" y="20574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100000"/>
              </a:lnSpc>
              <a:buClrTx/>
              <a:buSzTx/>
              <a:buFontTx/>
              <a:buNone/>
            </a:pPr>
            <a:endParaRPr lang="fr-FR" sz="240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533400"/>
            <a:ext cx="8458200" cy="1447800"/>
          </a:xfrm>
        </p:spPr>
        <p:txBody>
          <a:bodyPr/>
          <a:lstStyle/>
          <a:p>
            <a:pPr eaLnBrk="1" hangingPunct="1"/>
            <a:r>
              <a:rPr lang="fr-FR"/>
              <a:t>Blogues pédagogiques</a:t>
            </a:r>
          </a:p>
        </p:txBody>
      </p:sp>
      <p:sp>
        <p:nvSpPr>
          <p:cNvPr id="2052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276475"/>
            <a:ext cx="7848600" cy="1152525"/>
          </a:xfrm>
        </p:spPr>
        <p:txBody>
          <a:bodyPr/>
          <a:lstStyle/>
          <a:p>
            <a:pPr eaLnBrk="1" hangingPunct="1"/>
            <a:r>
              <a:rPr lang="fr-FR" dirty="0"/>
              <a:t>Comment intégrer le blog dans l’activité pédagogique au quotidien par les enseignants et les élèves ?</a:t>
            </a:r>
          </a:p>
          <a:p>
            <a:pPr eaLnBrk="1" hangingPunct="1"/>
            <a:r>
              <a:rPr lang="fr-FR" dirty="0"/>
              <a:t>Quels sont les apports et les limites de cet outil ?</a:t>
            </a:r>
          </a:p>
        </p:txBody>
      </p:sp>
      <p:pic>
        <p:nvPicPr>
          <p:cNvPr id="2053" name="Image 5" descr="blogue_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3357563"/>
            <a:ext cx="2540000" cy="2540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6" name="Image 5" descr="cc_by_nc_s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5157192"/>
            <a:ext cx="2160240" cy="751388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Choisir l’hébergement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83613" cy="4799013"/>
          </a:xfrm>
        </p:spPr>
        <p:txBody>
          <a:bodyPr/>
          <a:lstStyle/>
          <a:p>
            <a:pPr eaLnBrk="1" hangingPunct="1"/>
            <a:r>
              <a:rPr lang="fr-FR"/>
              <a:t>Prestataires en grand nombre</a:t>
            </a:r>
          </a:p>
          <a:p>
            <a:pPr lvl="1" eaLnBrk="1" hangingPunct="1"/>
            <a:r>
              <a:rPr lang="fr-FR"/>
              <a:t>Embarras du choix !</a:t>
            </a:r>
          </a:p>
          <a:p>
            <a:pPr eaLnBrk="1" hangingPunct="1"/>
            <a:r>
              <a:rPr lang="fr-FR"/>
              <a:t>Faut-il choisir ?</a:t>
            </a:r>
          </a:p>
          <a:p>
            <a:pPr eaLnBrk="1" hangingPunct="1"/>
            <a:r>
              <a:rPr lang="fr-FR"/>
              <a:t>Quels sont les critères ?</a:t>
            </a:r>
          </a:p>
          <a:p>
            <a:pPr lvl="1" eaLnBrk="1" hangingPunct="1"/>
            <a:r>
              <a:rPr lang="fr-FR"/>
              <a:t>Blogue institutionnel ou non</a:t>
            </a:r>
          </a:p>
          <a:p>
            <a:pPr lvl="3" eaLnBrk="1" hangingPunct="1"/>
            <a:r>
              <a:rPr lang="fr-FR"/>
              <a:t>Académie d’Amiens : </a:t>
            </a:r>
            <a:r>
              <a:rPr lang="fr-FR">
                <a:hlinkClick r:id="rId3"/>
              </a:rPr>
              <a:t>http://blogs.ac-amiens.fr/</a:t>
            </a:r>
            <a:r>
              <a:rPr lang="fr-FR"/>
              <a:t> </a:t>
            </a:r>
          </a:p>
          <a:p>
            <a:pPr lvl="3" eaLnBrk="1" hangingPunct="1"/>
            <a:r>
              <a:rPr lang="fr-FR"/>
              <a:t>CRDP de Versailles : </a:t>
            </a:r>
            <a:r>
              <a:rPr lang="fr-FR">
                <a:hlinkClick r:id="rId4"/>
              </a:rPr>
              <a:t>http://blog.crdp-versailles.fr/</a:t>
            </a:r>
            <a:r>
              <a:rPr lang="fr-FR"/>
              <a:t> </a:t>
            </a:r>
          </a:p>
          <a:p>
            <a:pPr lvl="1" eaLnBrk="1" hangingPunct="1"/>
            <a:r>
              <a:rPr lang="fr-FR"/>
              <a:t>Sérieux des CGU (Conditions Générales d’Utilisation)</a:t>
            </a:r>
          </a:p>
          <a:p>
            <a:pPr lvl="3" eaLnBrk="1" hangingPunct="1"/>
            <a:r>
              <a:rPr lang="fr-FR"/>
              <a:t>Charte de Weblettres : </a:t>
            </a:r>
            <a:r>
              <a:rPr lang="fr-FR">
                <a:hlinkClick r:id="rId5"/>
              </a:rPr>
              <a:t>http://www.weblettres.net/blogs/charte_blogs.pdf</a:t>
            </a:r>
            <a:r>
              <a:rPr lang="fr-FR"/>
              <a:t> </a:t>
            </a:r>
          </a:p>
          <a:p>
            <a:pPr lvl="2" eaLnBrk="1" hangingPunct="1"/>
            <a:r>
              <a:rPr lang="fr-FR"/>
              <a:t>Présence de publicité ?</a:t>
            </a:r>
          </a:p>
          <a:p>
            <a:pPr lvl="2" eaLnBrk="1" hangingPunct="1"/>
            <a:r>
              <a:rPr lang="fr-FR"/>
              <a:t>Présence de blogues « douteux »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web pédagoqique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Visite du site</a:t>
            </a:r>
          </a:p>
          <a:p>
            <a:r>
              <a:rPr lang="fr-FR" dirty="0"/>
              <a:t>Lecture des </a:t>
            </a:r>
            <a:r>
              <a:rPr lang="fr-FR" dirty="0" err="1"/>
              <a:t>CGU</a:t>
            </a:r>
            <a:endParaRPr lang="fr-FR" dirty="0"/>
          </a:p>
          <a:p>
            <a:r>
              <a:rPr lang="fr-FR" dirty="0"/>
              <a:t>Création de votre blogue</a:t>
            </a:r>
          </a:p>
          <a:p>
            <a:pPr lvl="1"/>
            <a:r>
              <a:rPr lang="fr-FR" dirty="0"/>
              <a:t>Lieu de travaux de notre formation</a:t>
            </a:r>
          </a:p>
          <a:p>
            <a:pPr lvl="1"/>
            <a:r>
              <a:rPr lang="fr-FR" dirty="0"/>
              <a:t>Lieu de retour réflexif</a:t>
            </a:r>
          </a:p>
          <a:p>
            <a:pPr lvl="1"/>
            <a:r>
              <a:rPr lang="fr-FR" dirty="0"/>
              <a:t>Lieu d’écriture personnelle</a:t>
            </a:r>
          </a:p>
          <a:p>
            <a:r>
              <a:rPr lang="fr-FR" dirty="0"/>
              <a:t>Rédaction d’un billet de bienvenue</a:t>
            </a:r>
          </a:p>
        </p:txBody>
      </p:sp>
      <p:pic>
        <p:nvPicPr>
          <p:cNvPr id="5" name="Image 4" descr="webpedagogique.jp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4149080"/>
            <a:ext cx="8532440" cy="1156747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Tour du « propriétaire »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380412" cy="4799013"/>
          </a:xfrm>
        </p:spPr>
        <p:txBody>
          <a:bodyPr/>
          <a:lstStyle/>
          <a:p>
            <a:pPr eaLnBrk="1" hangingPunct="1">
              <a:lnSpc>
                <a:spcPct val="91000"/>
              </a:lnSpc>
            </a:pPr>
            <a:r>
              <a:rPr lang="fr-FR" sz="1800"/>
              <a:t>En Belgique :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3"/>
              </a:rPr>
              <a:t>http://www.enseignons.be/actualites/2005/12/20/blog-outil-d-enseignement-ou-dangereux-gadget/#more-4</a:t>
            </a:r>
            <a:r>
              <a:rPr lang="fr-FR" sz="1400"/>
              <a:t> </a:t>
            </a:r>
          </a:p>
          <a:p>
            <a:pPr eaLnBrk="1" hangingPunct="1">
              <a:lnSpc>
                <a:spcPct val="91000"/>
              </a:lnSpc>
            </a:pPr>
            <a:r>
              <a:rPr lang="fr-FR" sz="1800"/>
              <a:t>En Espagne :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4"/>
              </a:rPr>
              <a:t>http://flenet.rediris.es/blog/carnetweb.html#enseignement</a:t>
            </a:r>
            <a:r>
              <a:rPr lang="fr-FR" sz="1400"/>
              <a:t> 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5"/>
              </a:rPr>
              <a:t>http://www3.unileon.es/personal/wwdfmmtd/LoudblogFLE/</a:t>
            </a:r>
            <a:r>
              <a:rPr lang="fr-FR" sz="1400"/>
              <a:t> 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6"/>
              </a:rPr>
              <a:t>http://www3.unileon.es/personal/wwdfmmtd/LoudblogFLE/index.php?id=20</a:t>
            </a:r>
            <a:r>
              <a:rPr lang="fr-FR" sz="1400"/>
              <a:t> </a:t>
            </a:r>
          </a:p>
          <a:p>
            <a:pPr eaLnBrk="1" hangingPunct="1">
              <a:lnSpc>
                <a:spcPct val="91000"/>
              </a:lnSpc>
            </a:pPr>
            <a:r>
              <a:rPr lang="fr-FR" sz="1800"/>
              <a:t>En Suisse :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7"/>
              </a:rPr>
              <a:t>http://www.apples-biere.ch/classes/7vso/</a:t>
            </a:r>
            <a:r>
              <a:rPr lang="fr-FR" sz="1400"/>
              <a:t> </a:t>
            </a:r>
          </a:p>
          <a:p>
            <a:pPr eaLnBrk="1" hangingPunct="1">
              <a:lnSpc>
                <a:spcPct val="91000"/>
              </a:lnSpc>
            </a:pPr>
            <a:r>
              <a:rPr lang="fr-FR" sz="1800"/>
              <a:t>Au Québec :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8"/>
              </a:rPr>
              <a:t>http://cyberportfolio.st-joseph.qc.ca/classes/carriere/</a:t>
            </a:r>
            <a:r>
              <a:rPr lang="fr-FR" sz="1400"/>
              <a:t> </a:t>
            </a:r>
          </a:p>
          <a:p>
            <a:pPr eaLnBrk="1" hangingPunct="1">
              <a:lnSpc>
                <a:spcPct val="91000"/>
              </a:lnSpc>
            </a:pPr>
            <a:r>
              <a:rPr lang="fr-FR" sz="1800"/>
              <a:t>En France :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9"/>
              </a:rPr>
              <a:t>http://lewebpedagogique.com/bsentier/</a:t>
            </a:r>
            <a:r>
              <a:rPr lang="fr-FR" sz="1400"/>
              <a:t> 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10"/>
              </a:rPr>
              <a:t>http://lebateaulivre.over-blog.fr/</a:t>
            </a:r>
            <a:r>
              <a:rPr lang="fr-FR" sz="1400"/>
              <a:t> </a:t>
            </a:r>
          </a:p>
          <a:p>
            <a:pPr lvl="2" eaLnBrk="1" hangingPunct="1">
              <a:lnSpc>
                <a:spcPct val="91000"/>
              </a:lnSpc>
            </a:pPr>
            <a:r>
              <a:rPr lang="fr-FR" sz="1400">
                <a:hlinkClick r:id="rId11"/>
              </a:rPr>
              <a:t>http://leprofdhistoire.wordpress.com/</a:t>
            </a:r>
            <a:r>
              <a:rPr lang="fr-FR" sz="1400"/>
              <a:t> </a:t>
            </a:r>
          </a:p>
          <a:p>
            <a:pPr lvl="2" eaLnBrk="1" hangingPunct="1">
              <a:lnSpc>
                <a:spcPct val="91000"/>
              </a:lnSpc>
            </a:pPr>
            <a:endParaRPr lang="fr-FR" sz="1400"/>
          </a:p>
          <a:p>
            <a:pPr lvl="2" eaLnBrk="1" hangingPunct="1">
              <a:lnSpc>
                <a:spcPct val="91000"/>
              </a:lnSpc>
            </a:pPr>
            <a:endParaRPr lang="fr-FR" sz="1400"/>
          </a:p>
          <a:p>
            <a:pPr lvl="2" eaLnBrk="1" hangingPunct="1">
              <a:lnSpc>
                <a:spcPct val="91000"/>
              </a:lnSpc>
            </a:pPr>
            <a:endParaRPr lang="fr-FR" sz="1400"/>
          </a:p>
          <a:p>
            <a:pPr eaLnBrk="1" hangingPunct="1">
              <a:lnSpc>
                <a:spcPct val="91000"/>
              </a:lnSpc>
            </a:pPr>
            <a:endParaRPr lang="fr-FR" sz="180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fr-FR"/>
              <a:t>Merci de votre attention !</a:t>
            </a:r>
          </a:p>
        </p:txBody>
      </p:sp>
      <p:pic>
        <p:nvPicPr>
          <p:cNvPr id="15363" name="Picture 4" descr="carto-internet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665413" y="1636713"/>
            <a:ext cx="3810000" cy="3810000"/>
          </a:xfrm>
          <a:ln>
            <a:solidFill>
              <a:schemeClr val="tx1"/>
            </a:solidFill>
            <a:miter lim="800000"/>
          </a:ln>
        </p:spPr>
      </p:pic>
      <p:pic>
        <p:nvPicPr>
          <p:cNvPr id="35848" name="hope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59788" y="55895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422" fill="hold"/>
                                        <p:tgtEl>
                                          <p:spTgt spid="3584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584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petite visite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r-FR" dirty="0"/>
              <a:t>Les mots à la bouche ………………………………cliquer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 algn="l"/>
            <a:r>
              <a:rPr lang="fr-FR" dirty="0"/>
              <a:t>Commentaire du professeur ……………………cliquer </a:t>
            </a:r>
          </a:p>
        </p:txBody>
      </p:sp>
      <p:pic>
        <p:nvPicPr>
          <p:cNvPr id="4" name="Image 3" descr="blogue_1.jp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908720"/>
            <a:ext cx="838200" cy="8382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Image 4" descr="commentaires.jpg">
            <a:hlinkClick r:id="rId5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80312" y="2060848"/>
            <a:ext cx="784470" cy="1051803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</p:pic>
      <p:pic>
        <p:nvPicPr>
          <p:cNvPr id="6" name="Image 5" descr="Capture0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79512" y="3429000"/>
            <a:ext cx="8820381" cy="169372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Un projet pédagogique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/>
              <a:t>L’entrée par l’outil : une tentation, un risque</a:t>
            </a:r>
          </a:p>
          <a:p>
            <a:pPr eaLnBrk="1" hangingPunct="1"/>
            <a:r>
              <a:rPr lang="fr-FR"/>
              <a:t>L’entrée par le besoin</a:t>
            </a:r>
          </a:p>
          <a:p>
            <a:pPr lvl="1" eaLnBrk="1" hangingPunct="1"/>
            <a:r>
              <a:rPr lang="fr-FR"/>
              <a:t>Projet pédagogique</a:t>
            </a:r>
          </a:p>
          <a:p>
            <a:pPr lvl="2" eaLnBrk="1" hangingPunct="1"/>
            <a:r>
              <a:rPr lang="fr-FR"/>
              <a:t>Projet d’écriture</a:t>
            </a:r>
          </a:p>
          <a:p>
            <a:pPr lvl="3" eaLnBrk="1" hangingPunct="1"/>
            <a:r>
              <a:rPr lang="fr-FR"/>
              <a:t>Projet individuel et collectif</a:t>
            </a:r>
          </a:p>
        </p:txBody>
      </p:sp>
      <p:pic>
        <p:nvPicPr>
          <p:cNvPr id="3076" name="Picture 4" descr="DSC016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213" y="2997200"/>
            <a:ext cx="4062412" cy="3046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067175" y="6021388"/>
            <a:ext cx="1728788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>
                <a:solidFill>
                  <a:schemeClr val="tx1"/>
                </a:solidFill>
                <a:latin typeface="Verdana" pitchFamily="34" charset="0"/>
              </a:rPr>
              <a:t>Image Jacques Cartier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Définition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/>
              <a:t>Un </a:t>
            </a:r>
            <a:r>
              <a:rPr lang="fr-FR" b="1"/>
              <a:t>blog</a:t>
            </a:r>
            <a:r>
              <a:rPr lang="fr-FR"/>
              <a:t> ou </a:t>
            </a:r>
            <a:r>
              <a:rPr lang="fr-FR" b="1"/>
              <a:t>blogue</a:t>
            </a:r>
            <a:r>
              <a:rPr lang="fr-FR"/>
              <a:t> est un site Web constitué par la réunion de </a:t>
            </a:r>
            <a:r>
              <a:rPr lang="fr-FR" i="1"/>
              <a:t>billets</a:t>
            </a:r>
            <a:r>
              <a:rPr lang="fr-FR"/>
              <a:t> agglomérés au fil du temps et souvent classés par ordre antéchronologique (les plus récents en premier). Chaque billet (appelé aussi </a:t>
            </a:r>
            <a:r>
              <a:rPr lang="fr-FR" i="1"/>
              <a:t>note</a:t>
            </a:r>
            <a:r>
              <a:rPr lang="fr-FR"/>
              <a:t> ou </a:t>
            </a:r>
            <a:r>
              <a:rPr lang="fr-FR" i="1"/>
              <a:t>article</a:t>
            </a:r>
            <a:r>
              <a:rPr lang="fr-FR"/>
              <a:t>) est, à l'image d'un journal de bord ou d'un journal intime, un ajout au blog ; le </a:t>
            </a:r>
            <a:r>
              <a:rPr lang="fr-FR" i="1"/>
              <a:t>blogueur</a:t>
            </a:r>
            <a:r>
              <a:rPr lang="fr-FR"/>
              <a:t> (celui qui tient le blog) y délivre un contenu souvent textuel, enrichi d'hyperliens et d'éléments multimédias, sur lequel chaque lecteur peut généralement apporter des commentaires.</a:t>
            </a:r>
          </a:p>
          <a:p>
            <a:pPr lvl="4" eaLnBrk="1" hangingPunct="1"/>
            <a:r>
              <a:rPr lang="fr-FR"/>
              <a:t>Définition sur Wikipédia</a:t>
            </a:r>
            <a:br>
              <a:rPr lang="fr-FR"/>
            </a:br>
            <a:r>
              <a:rPr lang="fr-FR">
                <a:hlinkClick r:id="rId3"/>
              </a:rPr>
              <a:t>http://fr.wikipedia.org/wiki/Blog#Formes_francis.C3.A9es</a:t>
            </a:r>
            <a:r>
              <a:rPr lang="fr-FR"/>
              <a:t> </a:t>
            </a:r>
          </a:p>
        </p:txBody>
      </p:sp>
      <p:pic>
        <p:nvPicPr>
          <p:cNvPr id="4100" name="Picture 4" descr="image06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0113" y="4221163"/>
            <a:ext cx="2565400" cy="1622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331913" y="5876925"/>
            <a:ext cx="1728787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800">
                <a:solidFill>
                  <a:schemeClr val="tx1"/>
                </a:solidFill>
                <a:latin typeface="Verdana" pitchFamily="34" charset="0"/>
              </a:rPr>
              <a:t>Image Jacques Cartier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Définition du blogue pédagogique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1000"/>
              </a:lnSpc>
            </a:pPr>
            <a:r>
              <a:rPr lang="fr-FR" sz="1800" dirty="0"/>
              <a:t>Espace numérique prédéfini mais paramétrable, souple, léger, gratuit, nomade et simple d’utilisation, il se caractérise par la mise à disposition des utilisateurs des </a:t>
            </a:r>
            <a:r>
              <a:rPr lang="fr-FR" sz="1800" b="1" dirty="0"/>
              <a:t>fonctionnalités multimodales </a:t>
            </a:r>
            <a:r>
              <a:rPr lang="fr-FR" sz="1800" dirty="0"/>
              <a:t>(texte, image, son et vidéo).</a:t>
            </a:r>
          </a:p>
          <a:p>
            <a:pPr eaLnBrk="1" hangingPunct="1">
              <a:lnSpc>
                <a:spcPct val="81000"/>
              </a:lnSpc>
            </a:pPr>
            <a:r>
              <a:rPr lang="fr-FR" sz="1800" dirty="0"/>
              <a:t>Le blog utilisé à des fins pédagogiques permet de développer des </a:t>
            </a:r>
            <a:r>
              <a:rPr lang="fr-FR" sz="1800" b="1" dirty="0"/>
              <a:t>pratiques collaboratives </a:t>
            </a:r>
            <a:r>
              <a:rPr lang="fr-FR" sz="1800" dirty="0"/>
              <a:t>et de </a:t>
            </a:r>
            <a:r>
              <a:rPr lang="fr-FR" sz="1800" b="1" dirty="0" err="1"/>
              <a:t>co</a:t>
            </a:r>
            <a:r>
              <a:rPr lang="fr-FR" sz="1800" b="1" dirty="0"/>
              <a:t>-construction</a:t>
            </a:r>
            <a:r>
              <a:rPr lang="fr-FR" sz="1800" dirty="0"/>
              <a:t> à l’intérieur d’espaces éducatifs toujours plus vastes. Il inscrit le travail des enseignants et des apprenants dans une logique possible de conception / développement / collaboration, </a:t>
            </a:r>
            <a:r>
              <a:rPr lang="fr-FR" sz="1800" b="1" dirty="0"/>
              <a:t>dans et hors la classe</a:t>
            </a:r>
            <a:r>
              <a:rPr lang="fr-FR" sz="1800" dirty="0"/>
              <a:t>. Dans cette optique la circulation de l’information doit être pensée et organisée en interne et en externe.</a:t>
            </a:r>
          </a:p>
          <a:p>
            <a:pPr eaLnBrk="1" hangingPunct="1">
              <a:lnSpc>
                <a:spcPct val="81000"/>
              </a:lnSpc>
            </a:pPr>
            <a:r>
              <a:rPr lang="fr-FR" sz="1800" dirty="0"/>
              <a:t>L’information peut être distribuée en interne en attribuant des </a:t>
            </a:r>
            <a:r>
              <a:rPr lang="fr-FR" sz="1800" b="1" dirty="0"/>
              <a:t>rôles</a:t>
            </a:r>
            <a:r>
              <a:rPr lang="fr-FR" sz="1800" dirty="0"/>
              <a:t> aux membres (gestionnaire, auteur, contributeur, lecteur) et en externe par la possibilité de dépôts de commentaires.</a:t>
            </a:r>
          </a:p>
          <a:p>
            <a:pPr eaLnBrk="1" hangingPunct="1">
              <a:lnSpc>
                <a:spcPct val="81000"/>
              </a:lnSpc>
            </a:pPr>
            <a:r>
              <a:rPr lang="fr-FR" sz="1800" dirty="0"/>
              <a:t>A la différence des environnements numériques prescrits (type </a:t>
            </a:r>
            <a:r>
              <a:rPr lang="fr-FR" sz="1800" dirty="0" err="1"/>
              <a:t>ENT</a:t>
            </a:r>
            <a:r>
              <a:rPr lang="fr-FR" sz="1800" dirty="0"/>
              <a:t>), le blog peut se définir comme un environnement numérique choisi. Les compétences s’y exercent librement à l’intérieur du </a:t>
            </a:r>
            <a:r>
              <a:rPr lang="fr-FR" sz="1800" b="1" dirty="0"/>
              <a:t>cadre légal contraint </a:t>
            </a:r>
            <a:r>
              <a:rPr lang="fr-FR" sz="1800" dirty="0"/>
              <a:t>du statut d’enseignant.</a:t>
            </a:r>
          </a:p>
          <a:p>
            <a:pPr lvl="4" eaLnBrk="1" hangingPunct="1">
              <a:lnSpc>
                <a:spcPct val="81000"/>
              </a:lnSpc>
            </a:pPr>
            <a:r>
              <a:rPr lang="fr-FR" sz="900" i="1" dirty="0"/>
              <a:t>Définition sur </a:t>
            </a:r>
            <a:r>
              <a:rPr lang="fr-FR" sz="900" i="1" dirty="0" err="1"/>
              <a:t>Wikipédia</a:t>
            </a:r>
            <a:endParaRPr lang="fr-FR" sz="900" i="1" dirty="0"/>
          </a:p>
          <a:p>
            <a:pPr lvl="4" eaLnBrk="1" hangingPunct="1">
              <a:lnSpc>
                <a:spcPct val="81000"/>
              </a:lnSpc>
            </a:pPr>
            <a:r>
              <a:rPr lang="fr-FR" sz="900" i="1" dirty="0">
                <a:hlinkClick r:id="rId3"/>
              </a:rPr>
              <a:t>http://fr.wikipedia.org/wiki/Blog</a:t>
            </a:r>
            <a:r>
              <a:rPr lang="fr-FR" sz="900" i="1" dirty="0"/>
              <a:t>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Le blog de l’enseignant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1000"/>
              </a:lnSpc>
            </a:pPr>
            <a:r>
              <a:rPr lang="fr-FR"/>
              <a:t>Blog personnel</a:t>
            </a:r>
          </a:p>
          <a:p>
            <a:pPr lvl="1" eaLnBrk="1" hangingPunct="1">
              <a:lnSpc>
                <a:spcPct val="91000"/>
              </a:lnSpc>
            </a:pPr>
            <a:r>
              <a:rPr lang="fr-FR"/>
              <a:t>Espace de dépôt de documents</a:t>
            </a:r>
          </a:p>
          <a:p>
            <a:pPr lvl="2" eaLnBrk="1" hangingPunct="1">
              <a:lnSpc>
                <a:spcPct val="91000"/>
              </a:lnSpc>
            </a:pPr>
            <a:r>
              <a:rPr lang="fr-FR"/>
              <a:t>Totalement privé</a:t>
            </a:r>
          </a:p>
          <a:p>
            <a:pPr lvl="2" eaLnBrk="1" hangingPunct="1">
              <a:lnSpc>
                <a:spcPct val="91000"/>
              </a:lnSpc>
            </a:pPr>
            <a:r>
              <a:rPr lang="fr-FR"/>
              <a:t>Ouvert sur l’internet avec écriture de commentaires</a:t>
            </a:r>
          </a:p>
          <a:p>
            <a:pPr lvl="1" eaLnBrk="1" hangingPunct="1">
              <a:lnSpc>
                <a:spcPct val="91000"/>
              </a:lnSpc>
            </a:pPr>
            <a:r>
              <a:rPr lang="fr-FR"/>
              <a:t>Espace de réflexion sur sa pratique professionnelle</a:t>
            </a:r>
          </a:p>
          <a:p>
            <a:pPr lvl="3" eaLnBrk="1" hangingPunct="1">
              <a:lnSpc>
                <a:spcPct val="91000"/>
              </a:lnSpc>
            </a:pPr>
            <a:r>
              <a:rPr lang="fr-FR"/>
              <a:t>Exemple : </a:t>
            </a:r>
            <a:r>
              <a:rPr lang="fr-FR">
                <a:hlinkClick r:id="rId3"/>
              </a:rPr>
              <a:t>http://acidefle.over-blog.com/</a:t>
            </a:r>
            <a:endParaRPr lang="fr-FR"/>
          </a:p>
          <a:p>
            <a:pPr lvl="1" eaLnBrk="1" hangingPunct="1">
              <a:lnSpc>
                <a:spcPct val="91000"/>
              </a:lnSpc>
            </a:pPr>
            <a:r>
              <a:rPr lang="fr-FR"/>
              <a:t>Travail de recherche</a:t>
            </a:r>
          </a:p>
          <a:p>
            <a:pPr lvl="1" eaLnBrk="1" hangingPunct="1">
              <a:lnSpc>
                <a:spcPct val="91000"/>
              </a:lnSpc>
            </a:pPr>
            <a:r>
              <a:rPr lang="fr-FR"/>
              <a:t>Gestion d’un projet</a:t>
            </a:r>
          </a:p>
          <a:p>
            <a:pPr lvl="3" eaLnBrk="1" hangingPunct="1">
              <a:lnSpc>
                <a:spcPct val="91000"/>
              </a:lnSpc>
            </a:pPr>
            <a:r>
              <a:rPr lang="fr-FR"/>
              <a:t>Exemple : </a:t>
            </a:r>
            <a:r>
              <a:rPr lang="fr-FR">
                <a:hlinkClick r:id="rId4"/>
              </a:rPr>
              <a:t>http://tpe1les.blogspot.com/</a:t>
            </a:r>
            <a:r>
              <a:rPr lang="fr-FR"/>
              <a:t> </a:t>
            </a:r>
          </a:p>
          <a:p>
            <a:pPr lvl="1" eaLnBrk="1" hangingPunct="1">
              <a:lnSpc>
                <a:spcPct val="91000"/>
              </a:lnSpc>
            </a:pPr>
            <a:r>
              <a:rPr lang="fr-FR"/>
              <a:t>Suivi d’une formation</a:t>
            </a:r>
          </a:p>
          <a:p>
            <a:pPr lvl="3" eaLnBrk="1" hangingPunct="1">
              <a:lnSpc>
                <a:spcPct val="91000"/>
              </a:lnSpc>
            </a:pPr>
            <a:r>
              <a:rPr lang="fr-FR"/>
              <a:t>Exemple : </a:t>
            </a:r>
            <a:r>
              <a:rPr lang="fr-FR">
                <a:hlinkClick r:id="rId5"/>
              </a:rPr>
              <a:t>http://tice.blogspirit.com/</a:t>
            </a:r>
            <a:r>
              <a:rPr lang="fr-FR"/>
              <a:t> </a:t>
            </a:r>
          </a:p>
          <a:p>
            <a:pPr lvl="1" eaLnBrk="1" hangingPunct="1">
              <a:lnSpc>
                <a:spcPct val="91000"/>
              </a:lnSpc>
            </a:pPr>
            <a:r>
              <a:rPr lang="fr-FR"/>
              <a:t>Port folio</a:t>
            </a:r>
          </a:p>
          <a:p>
            <a:pPr lvl="1" eaLnBrk="1" hangingPunct="1">
              <a:lnSpc>
                <a:spcPct val="91000"/>
              </a:lnSpc>
            </a:pPr>
            <a:r>
              <a:rPr lang="fr-FR"/>
              <a:t>Travail avec la classe</a:t>
            </a:r>
          </a:p>
          <a:p>
            <a:pPr lvl="3" eaLnBrk="1" hangingPunct="1">
              <a:lnSpc>
                <a:spcPct val="91000"/>
              </a:lnSpc>
            </a:pPr>
            <a:r>
              <a:rPr lang="fr-FR"/>
              <a:t>Exemple : </a:t>
            </a:r>
            <a:r>
              <a:rPr lang="fr-FR">
                <a:hlinkClick r:id="rId6"/>
              </a:rPr>
              <a:t>http://www.curiosphere.tv/video-documentaire/1-pedagogie/106757-reportage-le-blog-remarquable-espace-decriture-collaboratif</a:t>
            </a:r>
            <a:r>
              <a:rPr lang="fr-FR"/>
              <a:t> </a:t>
            </a:r>
          </a:p>
          <a:p>
            <a:pPr eaLnBrk="1" hangingPunct="1">
              <a:lnSpc>
                <a:spcPct val="91000"/>
              </a:lnSpc>
            </a:pPr>
            <a:endParaRPr lang="fr-FR"/>
          </a:p>
        </p:txBody>
      </p:sp>
      <p:pic>
        <p:nvPicPr>
          <p:cNvPr id="9220" name="Picture 4" descr="couteau-suiss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9925" y="2852738"/>
            <a:ext cx="1868488" cy="16589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Créer un blogue</a:t>
            </a:r>
          </a:p>
        </p:txBody>
      </p:sp>
      <p:pic>
        <p:nvPicPr>
          <p:cNvPr id="6147" name="Picture 4" descr="foruminterne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836613"/>
            <a:ext cx="3305175" cy="20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6148" name="Picture 6" descr="foruminternet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388" y="5373688"/>
            <a:ext cx="2714625" cy="752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Créer un blogue</a:t>
            </a:r>
          </a:p>
        </p:txBody>
      </p:sp>
      <p:pic>
        <p:nvPicPr>
          <p:cNvPr id="7171" name="Picture 3" descr="foruminterne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836613"/>
            <a:ext cx="3305175" cy="20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172" name="Picture 4" descr="foruminterne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263" y="1412875"/>
            <a:ext cx="2876550" cy="202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173" name="Picture 5" descr="foruminternet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5373688"/>
            <a:ext cx="2714625" cy="752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/>
              <a:t>Créer un blogue</a:t>
            </a:r>
          </a:p>
        </p:txBody>
      </p:sp>
      <p:pic>
        <p:nvPicPr>
          <p:cNvPr id="8195" name="Picture 3" descr="foruminterne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836613"/>
            <a:ext cx="3305175" cy="2095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196" name="Picture 4" descr="foruminterne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8263" y="1412875"/>
            <a:ext cx="2876550" cy="202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8197" name="Picture 5" descr="foruminternet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19250" y="3789363"/>
            <a:ext cx="5962650" cy="14097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8198" name="Picture 6" descr="foruminternet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5373688"/>
            <a:ext cx="2714625" cy="752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8199" name="Line 9"/>
          <p:cNvSpPr>
            <a:spLocks noChangeShapeType="1"/>
          </p:cNvSpPr>
          <p:nvPr/>
        </p:nvSpPr>
        <p:spPr bwMode="auto">
          <a:xfrm>
            <a:off x="4356100" y="4941888"/>
            <a:ext cx="26638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Certification au C2i2e en formation continue">
  <a:themeElements>
    <a:clrScheme name="Certification au C2i2e en formation continue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Certification au C2i2e en formation continue">
      <a:majorFont>
        <a:latin typeface="Verdana"/>
        <a:ea typeface="Arial Unicode MS"/>
        <a:cs typeface="Arial Unicode MS"/>
      </a:majorFont>
      <a:minorFont>
        <a:latin typeface="Verdana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Certification au C2i2e en formation contin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ion au C2i2e en formation continu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rtification au C2i2e en formation continu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ion au C2i2e en formation continu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ion au C2i2e en formation continu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ion au C2i2e en formation continu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ion au C2i2e en formation continu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Certification au C2i2e en formation continue</Template>
  <TotalTime>938</TotalTime>
  <Words>559</Words>
  <Application>Microsoft Office PowerPoint</Application>
  <PresentationFormat>Affichage à l'écran (4:3)</PresentationFormat>
  <Paragraphs>95</Paragraphs>
  <Slides>13</Slides>
  <Notes>13</Notes>
  <HiddenSlides>0</HiddenSlides>
  <MMClips>1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 Unicode MS</vt:lpstr>
      <vt:lpstr>Arial</vt:lpstr>
      <vt:lpstr>Times New Roman</vt:lpstr>
      <vt:lpstr>Verdana</vt:lpstr>
      <vt:lpstr>Wingdings</vt:lpstr>
      <vt:lpstr>Certification au C2i2e en formation continue</vt:lpstr>
      <vt:lpstr>Blogues pédagogiques</vt:lpstr>
      <vt:lpstr>Une petite visite</vt:lpstr>
      <vt:lpstr>Un projet pédagogique</vt:lpstr>
      <vt:lpstr>Définition</vt:lpstr>
      <vt:lpstr>Définition du blogue pédagogique</vt:lpstr>
      <vt:lpstr>Le blog de l’enseignant</vt:lpstr>
      <vt:lpstr>Créer un blogue</vt:lpstr>
      <vt:lpstr>Créer un blogue</vt:lpstr>
      <vt:lpstr>Créer un blogue</vt:lpstr>
      <vt:lpstr>Choisir l’hébergement</vt:lpstr>
      <vt:lpstr>Le web pédagoqique</vt:lpstr>
      <vt:lpstr>Tour du « propriétaire »</vt:lpstr>
      <vt:lpstr>Merci de votre attention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Blogues pédagogiques</dc:title>
  <dc:creator>CARTIER</dc:creator>
  <cp:lastModifiedBy>jacques cartier</cp:lastModifiedBy>
  <cp:revision>52</cp:revision>
  <dcterms:created xsi:type="dcterms:W3CDTF">2009-06-03T08:38:14Z</dcterms:created>
  <dcterms:modified xsi:type="dcterms:W3CDTF">2016-08-18T06:54:58Z</dcterms:modified>
</cp:coreProperties>
</file>