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sldIdLst>
    <p:sldId id="256" r:id="rId2"/>
    <p:sldId id="373" r:id="rId3"/>
    <p:sldId id="368" r:id="rId4"/>
    <p:sldId id="369" r:id="rId5"/>
    <p:sldId id="370" r:id="rId6"/>
    <p:sldId id="371" r:id="rId7"/>
    <p:sldId id="372" r:id="rId8"/>
    <p:sldId id="379" r:id="rId9"/>
    <p:sldId id="364" r:id="rId10"/>
    <p:sldId id="365" r:id="rId11"/>
    <p:sldId id="366" r:id="rId12"/>
    <p:sldId id="374" r:id="rId13"/>
    <p:sldId id="375" r:id="rId14"/>
    <p:sldId id="376" r:id="rId15"/>
    <p:sldId id="381" r:id="rId16"/>
    <p:sldId id="378" r:id="rId17"/>
    <p:sldId id="383" r:id="rId18"/>
    <p:sldId id="384" r:id="rId19"/>
    <p:sldId id="385" r:id="rId20"/>
    <p:sldId id="377" r:id="rId21"/>
    <p:sldId id="380" r:id="rId22"/>
    <p:sldId id="346" r:id="rId23"/>
    <p:sldId id="352" r:id="rId24"/>
    <p:sldId id="362" r:id="rId25"/>
    <p:sldId id="363" r:id="rId26"/>
    <p:sldId id="348" r:id="rId27"/>
    <p:sldId id="382" r:id="rId28"/>
    <p:sldId id="367" r:id="rId29"/>
    <p:sldId id="314" r:id="rId30"/>
    <p:sldId id="289" r:id="rId31"/>
  </p:sldIdLst>
  <p:sldSz cx="9144000" cy="6858000" type="screen4x3"/>
  <p:notesSz cx="6858000" cy="9144000"/>
  <p:defaultTextStyle>
    <a:defPPr>
      <a:defRPr lang="fr-FR"/>
    </a:defPPr>
    <a:lvl1pPr algn="l"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Arial Unicode MS" pitchFamily="34" charset="-128"/>
        <a:cs typeface="Arial Unicode MS" pitchFamily="34" charset="-128"/>
      </a:defRPr>
    </a:lvl1pPr>
    <a:lvl2pPr marL="457200" algn="l"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Arial Unicode MS" pitchFamily="34" charset="-128"/>
        <a:cs typeface="Arial Unicode MS" pitchFamily="34" charset="-128"/>
      </a:defRPr>
    </a:lvl2pPr>
    <a:lvl3pPr marL="914400" algn="l"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Arial Unicode MS" pitchFamily="34" charset="-128"/>
        <a:cs typeface="Arial Unicode MS" pitchFamily="34" charset="-128"/>
      </a:defRPr>
    </a:lvl3pPr>
    <a:lvl4pPr marL="1371600" algn="l"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Arial Unicode MS" pitchFamily="34" charset="-128"/>
        <a:cs typeface="Arial Unicode MS" pitchFamily="34" charset="-128"/>
      </a:defRPr>
    </a:lvl4pPr>
    <a:lvl5pPr marL="1828800" algn="l"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Arial Unicode MS" pitchFamily="34" charset="-128"/>
        <a:cs typeface="Arial Unicode MS" pitchFamily="34" charset="-128"/>
      </a:defRPr>
    </a:lvl5pPr>
    <a:lvl6pPr marL="2286000" algn="l" defTabSz="914400" rtl="0" eaLnBrk="1" latinLnBrk="0" hangingPunct="1">
      <a:defRPr kern="1200">
        <a:solidFill>
          <a:schemeClr val="bg1"/>
        </a:solidFill>
        <a:latin typeface="Arial" charset="0"/>
        <a:ea typeface="Arial Unicode MS" pitchFamily="34" charset="-128"/>
        <a:cs typeface="Arial Unicode MS" pitchFamily="34" charset="-128"/>
      </a:defRPr>
    </a:lvl6pPr>
    <a:lvl7pPr marL="2743200" algn="l" defTabSz="914400" rtl="0" eaLnBrk="1" latinLnBrk="0" hangingPunct="1">
      <a:defRPr kern="1200">
        <a:solidFill>
          <a:schemeClr val="bg1"/>
        </a:solidFill>
        <a:latin typeface="Arial" charset="0"/>
        <a:ea typeface="Arial Unicode MS" pitchFamily="34" charset="-128"/>
        <a:cs typeface="Arial Unicode MS" pitchFamily="34" charset="-128"/>
      </a:defRPr>
    </a:lvl7pPr>
    <a:lvl8pPr marL="3200400" algn="l" defTabSz="914400" rtl="0" eaLnBrk="1" latinLnBrk="0" hangingPunct="1">
      <a:defRPr kern="1200">
        <a:solidFill>
          <a:schemeClr val="bg1"/>
        </a:solidFill>
        <a:latin typeface="Arial" charset="0"/>
        <a:ea typeface="Arial Unicode MS" pitchFamily="34" charset="-128"/>
        <a:cs typeface="Arial Unicode MS" pitchFamily="34" charset="-128"/>
      </a:defRPr>
    </a:lvl8pPr>
    <a:lvl9pPr marL="3657600" algn="l" defTabSz="914400" rtl="0" eaLnBrk="1" latinLnBrk="0" hangingPunct="1">
      <a:defRPr kern="1200">
        <a:solidFill>
          <a:schemeClr val="bg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531" autoAdjust="0"/>
    <p:restoredTop sz="98925" autoAdjust="0"/>
  </p:normalViewPr>
  <p:slideViewPr>
    <p:cSldViewPr>
      <p:cViewPr>
        <p:scale>
          <a:sx n="66" d="100"/>
          <a:sy n="66" d="100"/>
        </p:scale>
        <p:origin x="-1188" y="-16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51" d="100"/>
          <a:sy n="51" d="100"/>
        </p:scale>
        <p:origin x="-19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ClrTx/>
              <a:buSzTx/>
              <a:buFontTx/>
              <a:buNone/>
              <a:defRPr sz="1200">
                <a:solidFill>
                  <a:schemeClr val="tx1"/>
                </a:solidFill>
              </a:defRPr>
            </a:lvl1pPr>
          </a:lstStyle>
          <a:p>
            <a:pPr>
              <a:defRPr/>
            </a:pPr>
            <a:endParaRPr lang="fr-FR"/>
          </a:p>
        </p:txBody>
      </p:sp>
      <p:sp>
        <p:nvSpPr>
          <p:cNvPr id="138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ClrTx/>
              <a:buSzTx/>
              <a:buFontTx/>
              <a:buNone/>
              <a:defRPr sz="1200">
                <a:solidFill>
                  <a:schemeClr val="tx1"/>
                </a:solidFill>
              </a:defRPr>
            </a:lvl1pPr>
          </a:lstStyle>
          <a:p>
            <a:pPr>
              <a:defRPr/>
            </a:pPr>
            <a:endParaRPr lang="fr-FR"/>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8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38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ClrTx/>
              <a:buSzTx/>
              <a:buFontTx/>
              <a:buNone/>
              <a:defRPr sz="1200">
                <a:solidFill>
                  <a:schemeClr val="tx1"/>
                </a:solidFill>
              </a:defRPr>
            </a:lvl1pPr>
          </a:lstStyle>
          <a:p>
            <a:pPr>
              <a:defRPr/>
            </a:pPr>
            <a:endParaRPr lang="fr-FR"/>
          </a:p>
        </p:txBody>
      </p:sp>
      <p:sp>
        <p:nvSpPr>
          <p:cNvPr id="138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ClrTx/>
              <a:buSzTx/>
              <a:buFontTx/>
              <a:buNone/>
              <a:defRPr sz="1200">
                <a:solidFill>
                  <a:schemeClr val="tx1"/>
                </a:solidFill>
              </a:defRPr>
            </a:lvl1pPr>
          </a:lstStyle>
          <a:p>
            <a:pPr>
              <a:defRPr/>
            </a:pPr>
            <a:fld id="{BE696257-965E-4AD2-884B-BE75047CAB85}" type="slidenum">
              <a:rPr lang="fr-FR"/>
              <a:pPr>
                <a:defRPr/>
              </a:pPr>
              <a:t>‹N°›</a:t>
            </a:fld>
            <a:endParaRPr lang="fr-FR"/>
          </a:p>
        </p:txBody>
      </p:sp>
    </p:spTree>
    <p:extLst>
      <p:ext uri="{BB962C8B-B14F-4D97-AF65-F5344CB8AC3E}">
        <p14:creationId xmlns:p14="http://schemas.microsoft.com/office/powerpoint/2010/main" val="25934618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fr.wikipedia.org/wiki/%C3%89tats-Unis" TargetMode="External"/><Relationship Id="rId3" Type="http://schemas.openxmlformats.org/officeDocument/2006/relationships/hyperlink" Target="http://fr.wikipedia.org/wiki/Organisation_%C3%A0_but_non_lucratif" TargetMode="External"/><Relationship Id="rId7" Type="http://schemas.openxmlformats.org/officeDocument/2006/relationships/hyperlink" Target="http://fr.wikipedia.org/wiki/Commonwealth_of_Nation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fr.wikipedia.org/wiki/Copyright" TargetMode="External"/><Relationship Id="rId5" Type="http://schemas.openxmlformats.org/officeDocument/2006/relationships/hyperlink" Target="http://fr.wikipedia.org/wiki/Droit_d'auteur" TargetMode="External"/><Relationship Id="rId4" Type="http://schemas.openxmlformats.org/officeDocument/2006/relationships/hyperlink" Target="http://fr.wikipedia.org/wiki/Licences_Creative_Common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D891A0C-8257-4068-B255-734E87545FB0}" type="slidenum">
              <a:rPr lang="fr-FR" smtClean="0"/>
              <a:pPr/>
              <a:t>1</a:t>
            </a:fld>
            <a:endParaRPr lang="fr-FR"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fr-FR" dirty="0" smtClean="0"/>
              <a:t>Diaporama</a:t>
            </a:r>
            <a:r>
              <a:rPr lang="fr-FR" baseline="0" dirty="0" smtClean="0"/>
              <a:t> réalisé par Jacques Cartier</a:t>
            </a:r>
            <a:br>
              <a:rPr lang="fr-FR" baseline="0" dirty="0" smtClean="0"/>
            </a:br>
            <a:r>
              <a:rPr lang="fr-FR" baseline="0" dirty="0" smtClean="0"/>
              <a:t>Licence Creative Commons Paternité</a:t>
            </a:r>
            <a:endParaRPr lang="fr-F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D891A0C-8257-4068-B255-734E87545FB0}" type="slidenum">
              <a:rPr lang="fr-FR" smtClean="0"/>
              <a:pPr/>
              <a:t>10</a:t>
            </a:fld>
            <a:endParaRPr lang="fr-FR"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fr-FR" dirty="0" smtClean="0"/>
              <a:t>Diaporama</a:t>
            </a:r>
            <a:r>
              <a:rPr lang="fr-FR" baseline="0" dirty="0" smtClean="0"/>
              <a:t> réalisé par Jacques Cartier</a:t>
            </a:r>
            <a:br>
              <a:rPr lang="fr-FR" baseline="0" dirty="0" smtClean="0"/>
            </a:br>
            <a:r>
              <a:rPr lang="fr-FR" baseline="0" dirty="0" smtClean="0"/>
              <a:t>Licence Creative Commons Paternité</a:t>
            </a:r>
            <a:endParaRPr lang="fr-F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D891A0C-8257-4068-B255-734E87545FB0}" type="slidenum">
              <a:rPr lang="fr-FR" smtClean="0"/>
              <a:pPr/>
              <a:t>11</a:t>
            </a:fld>
            <a:endParaRPr lang="fr-FR"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fr-FR" dirty="0" smtClean="0"/>
              <a:t>Diaporama</a:t>
            </a:r>
            <a:r>
              <a:rPr lang="fr-FR" baseline="0" dirty="0" smtClean="0"/>
              <a:t> réalisé par Jacques Cartier</a:t>
            </a:r>
            <a:br>
              <a:rPr lang="fr-FR" baseline="0" dirty="0" smtClean="0"/>
            </a:br>
            <a:r>
              <a:rPr lang="fr-FR" baseline="0" dirty="0" smtClean="0"/>
              <a:t>Licence Creative Commons Paternité</a:t>
            </a:r>
            <a:endParaRPr lang="fr-F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E696257-965E-4AD2-884B-BE75047CAB85}" type="slidenum">
              <a:rPr lang="fr-FR" smtClean="0"/>
              <a:pPr>
                <a:defRPr/>
              </a:pPr>
              <a:t>12</a:t>
            </a:fld>
            <a:endParaRPr lang="fr-FR"/>
          </a:p>
        </p:txBody>
      </p:sp>
    </p:spTree>
    <p:extLst>
      <p:ext uri="{BB962C8B-B14F-4D97-AF65-F5344CB8AC3E}">
        <p14:creationId xmlns:p14="http://schemas.microsoft.com/office/powerpoint/2010/main" val="3092599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E696257-965E-4AD2-884B-BE75047CAB85}" type="slidenum">
              <a:rPr lang="fr-FR" smtClean="0"/>
              <a:pPr>
                <a:defRPr/>
              </a:pPr>
              <a:t>13</a:t>
            </a:fld>
            <a:endParaRPr lang="fr-FR"/>
          </a:p>
        </p:txBody>
      </p:sp>
    </p:spTree>
    <p:extLst>
      <p:ext uri="{BB962C8B-B14F-4D97-AF65-F5344CB8AC3E}">
        <p14:creationId xmlns:p14="http://schemas.microsoft.com/office/powerpoint/2010/main" val="3092599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E696257-965E-4AD2-884B-BE75047CAB85}" type="slidenum">
              <a:rPr lang="fr-FR" smtClean="0"/>
              <a:pPr>
                <a:defRPr/>
              </a:pPr>
              <a:t>14</a:t>
            </a:fld>
            <a:endParaRPr lang="fr-FR"/>
          </a:p>
        </p:txBody>
      </p:sp>
    </p:spTree>
    <p:extLst>
      <p:ext uri="{BB962C8B-B14F-4D97-AF65-F5344CB8AC3E}">
        <p14:creationId xmlns:p14="http://schemas.microsoft.com/office/powerpoint/2010/main" val="1946379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01DE2A6-5B84-43E7-990F-6C2CF58DEE8F}" type="slidenum">
              <a:rPr lang="fr-FR" smtClean="0">
                <a:solidFill>
                  <a:prstClr val="white"/>
                </a:solidFill>
              </a:rPr>
              <a:pPr/>
              <a:t>15</a:t>
            </a:fld>
            <a:endParaRPr lang="fr-FR" smtClean="0">
              <a:solidFill>
                <a:prstClr val="white"/>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fr-FR" dirty="0" smtClean="0"/>
              <a:t>Le </a:t>
            </a:r>
            <a:r>
              <a:rPr lang="fr-FR" b="1" dirty="0" smtClean="0"/>
              <a:t>Creative Commons</a:t>
            </a:r>
            <a:r>
              <a:rPr lang="fr-FR" dirty="0" smtClean="0"/>
              <a:t> (</a:t>
            </a:r>
            <a:r>
              <a:rPr lang="fr-FR" b="1" dirty="0" smtClean="0"/>
              <a:t>CC</a:t>
            </a:r>
            <a:r>
              <a:rPr lang="fr-FR" dirty="0" smtClean="0"/>
              <a:t>) est une </a:t>
            </a:r>
            <a:r>
              <a:rPr lang="fr-FR" dirty="0" smtClean="0">
                <a:hlinkClick r:id="rId3" action="ppaction://hlinkfile" tooltip="Organisation à but non lucratif"/>
              </a:rPr>
              <a:t>organisation à but non lucratif</a:t>
            </a:r>
            <a:r>
              <a:rPr lang="fr-FR" dirty="0" smtClean="0"/>
              <a:t> dont le but est de proposer une solution alternative légale aux personnes ne souhaitant pas protéger leurs œuvres en utilisant les droits de propriété intellectuelle standards de leur pays, jugés trop restrictifs</a:t>
            </a:r>
            <a:r>
              <a:rPr lang="fr-FR" baseline="30000" dirty="0" smtClean="0">
                <a:hlinkClick r:id="" action="ppaction://hlinkfile"/>
              </a:rPr>
              <a:t>[1]</a:t>
            </a:r>
            <a:r>
              <a:rPr lang="fr-FR" dirty="0" smtClean="0"/>
              <a:t>. L’organisation a créé plusieurs licences, connues sous le nom de </a:t>
            </a:r>
            <a:r>
              <a:rPr lang="fr-FR" dirty="0" smtClean="0">
                <a:hlinkClick r:id="rId4" action="ppaction://hlinkfile" tooltip="Licences Creative Commons"/>
              </a:rPr>
              <a:t>licences Creative Commons</a:t>
            </a:r>
            <a:r>
              <a:rPr lang="fr-FR" dirty="0" smtClean="0"/>
              <a:t>. Ces licences, selon leur choix, restreignent seulement quelques droits (ou aucun) des travaux, le </a:t>
            </a:r>
            <a:r>
              <a:rPr lang="fr-FR" dirty="0" smtClean="0">
                <a:hlinkClick r:id="rId5" action="ppaction://hlinkfile" tooltip="Droit d'auteur"/>
              </a:rPr>
              <a:t>droit d'auteur</a:t>
            </a:r>
            <a:r>
              <a:rPr lang="fr-FR" dirty="0" smtClean="0"/>
              <a:t> (ou « </a:t>
            </a:r>
            <a:r>
              <a:rPr lang="fr-FR" i="1" dirty="0" smtClean="0">
                <a:hlinkClick r:id="rId6" action="ppaction://hlinkfile" tooltip="Copyright"/>
              </a:rPr>
              <a:t>copyright</a:t>
            </a:r>
            <a:r>
              <a:rPr lang="fr-FR" dirty="0" smtClean="0"/>
              <a:t> » dans les pays du </a:t>
            </a:r>
            <a:r>
              <a:rPr lang="fr-FR" dirty="0" smtClean="0">
                <a:hlinkClick r:id="rId7" action="ppaction://hlinkfile" tooltip="Commonwealth of Nations"/>
              </a:rPr>
              <a:t>Commonwealth</a:t>
            </a:r>
            <a:r>
              <a:rPr lang="fr-FR" dirty="0" smtClean="0"/>
              <a:t> et aux </a:t>
            </a:r>
            <a:r>
              <a:rPr lang="fr-FR" dirty="0" smtClean="0">
                <a:hlinkClick r:id="rId8" action="ppaction://hlinkfile" tooltip="États-Unis"/>
              </a:rPr>
              <a:t>États-Unis</a:t>
            </a:r>
            <a:r>
              <a:rPr lang="fr-FR" dirty="0" smtClean="0"/>
              <a:t>) étant plus restrictif.</a:t>
            </a:r>
          </a:p>
          <a:p>
            <a:pPr eaLnBrk="1" hangingPunct="1"/>
            <a:r>
              <a:rPr lang="fr-FR" dirty="0" err="1" smtClean="0"/>
              <a:t>Wikipedia</a:t>
            </a:r>
            <a:r>
              <a:rPr lang="fr-FR" baseline="0" dirty="0" smtClean="0"/>
              <a:t> : http://fr.wikipedia.org/wiki/Creative_Commons.</a:t>
            </a:r>
            <a:endParaRPr lang="fr-F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E696257-965E-4AD2-884B-BE75047CAB85}" type="slidenum">
              <a:rPr lang="fr-FR" smtClean="0"/>
              <a:pPr>
                <a:defRPr/>
              </a:pPr>
              <a:t>16</a:t>
            </a:fld>
            <a:endParaRPr lang="fr-FR"/>
          </a:p>
        </p:txBody>
      </p:sp>
    </p:spTree>
    <p:extLst>
      <p:ext uri="{BB962C8B-B14F-4D97-AF65-F5344CB8AC3E}">
        <p14:creationId xmlns:p14="http://schemas.microsoft.com/office/powerpoint/2010/main" val="3116975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E696257-965E-4AD2-884B-BE75047CAB85}" type="slidenum">
              <a:rPr lang="fr-FR" smtClean="0"/>
              <a:pPr>
                <a:defRPr/>
              </a:pPr>
              <a:t>17</a:t>
            </a:fld>
            <a:endParaRPr lang="fr-FR"/>
          </a:p>
        </p:txBody>
      </p:sp>
    </p:spTree>
    <p:extLst>
      <p:ext uri="{BB962C8B-B14F-4D97-AF65-F5344CB8AC3E}">
        <p14:creationId xmlns:p14="http://schemas.microsoft.com/office/powerpoint/2010/main" val="4101317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E696257-965E-4AD2-884B-BE75047CAB85}" type="slidenum">
              <a:rPr lang="fr-FR" smtClean="0"/>
              <a:pPr>
                <a:defRPr/>
              </a:pPr>
              <a:t>18</a:t>
            </a:fld>
            <a:endParaRPr lang="fr-FR"/>
          </a:p>
        </p:txBody>
      </p:sp>
    </p:spTree>
    <p:extLst>
      <p:ext uri="{BB962C8B-B14F-4D97-AF65-F5344CB8AC3E}">
        <p14:creationId xmlns:p14="http://schemas.microsoft.com/office/powerpoint/2010/main" val="3688712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E696257-965E-4AD2-884B-BE75047CAB85}" type="slidenum">
              <a:rPr lang="fr-FR" smtClean="0"/>
              <a:pPr>
                <a:defRPr/>
              </a:pPr>
              <a:t>19</a:t>
            </a:fld>
            <a:endParaRPr lang="fr-FR"/>
          </a:p>
        </p:txBody>
      </p:sp>
    </p:spTree>
    <p:extLst>
      <p:ext uri="{BB962C8B-B14F-4D97-AF65-F5344CB8AC3E}">
        <p14:creationId xmlns:p14="http://schemas.microsoft.com/office/powerpoint/2010/main" val="96511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E696257-965E-4AD2-884B-BE75047CAB85}" type="slidenum">
              <a:rPr lang="fr-FR" smtClean="0"/>
              <a:pPr>
                <a:defRPr/>
              </a:pPr>
              <a:t>2</a:t>
            </a:fld>
            <a:endParaRPr lang="fr-FR"/>
          </a:p>
        </p:txBody>
      </p:sp>
    </p:spTree>
    <p:extLst>
      <p:ext uri="{BB962C8B-B14F-4D97-AF65-F5344CB8AC3E}">
        <p14:creationId xmlns:p14="http://schemas.microsoft.com/office/powerpoint/2010/main" val="3590965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E696257-965E-4AD2-884B-BE75047CAB85}" type="slidenum">
              <a:rPr lang="fr-FR" smtClean="0"/>
              <a:pPr>
                <a:defRPr/>
              </a:pPr>
              <a:t>20</a:t>
            </a:fld>
            <a:endParaRPr lang="fr-FR"/>
          </a:p>
        </p:txBody>
      </p:sp>
    </p:spTree>
    <p:extLst>
      <p:ext uri="{BB962C8B-B14F-4D97-AF65-F5344CB8AC3E}">
        <p14:creationId xmlns:p14="http://schemas.microsoft.com/office/powerpoint/2010/main" val="741818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E696257-965E-4AD2-884B-BE75047CAB85}" type="slidenum">
              <a:rPr lang="fr-FR" smtClean="0"/>
              <a:pPr>
                <a:defRPr/>
              </a:pPr>
              <a:t>21</a:t>
            </a:fld>
            <a:endParaRPr lang="fr-FR"/>
          </a:p>
        </p:txBody>
      </p:sp>
    </p:spTree>
    <p:extLst>
      <p:ext uri="{BB962C8B-B14F-4D97-AF65-F5344CB8AC3E}">
        <p14:creationId xmlns:p14="http://schemas.microsoft.com/office/powerpoint/2010/main" val="4009482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D580896-6A3F-4DF1-8AB6-4683AD53A8A6}" type="slidenum">
              <a:rPr lang="fr-FR" smtClean="0"/>
              <a:pPr/>
              <a:t>22</a:t>
            </a:fld>
            <a:endParaRPr lang="fr-FR"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fr-FR" smtClean="0"/>
              <a:t>Clic droit, enregistrer l’image sous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6D625B4-2F5A-4FC8-A6CA-C2B9AF7BBC7D}" type="slidenum">
              <a:rPr lang="fr-FR" smtClean="0"/>
              <a:pPr/>
              <a:t>23</a:t>
            </a:fld>
            <a:endParaRPr lang="fr-FR"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fr-FR" smtClean="0"/>
              <a:t>Droit d’auteur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a:ln/>
        </p:spPr>
      </p:sp>
      <p:sp>
        <p:nvSpPr>
          <p:cNvPr id="52227" name="Espace réservé des commentaires 2"/>
          <p:cNvSpPr>
            <a:spLocks noGrp="1"/>
          </p:cNvSpPr>
          <p:nvPr>
            <p:ph type="body" idx="1"/>
          </p:nvPr>
        </p:nvSpPr>
        <p:spPr>
          <a:noFill/>
          <a:ln/>
        </p:spPr>
        <p:txBody>
          <a:bodyPr/>
          <a:lstStyle/>
          <a:p>
            <a:r>
              <a:rPr lang="fr-FR" dirty="0" smtClean="0"/>
              <a:t>Utiliser des ressources que l’auteur met à votre disposition sans céder son droit d’auteur</a:t>
            </a:r>
            <a:r>
              <a:rPr lang="fr-FR" baseline="0" dirty="0" smtClean="0"/>
              <a:t> : les licences Creative Commons.</a:t>
            </a:r>
            <a:endParaRPr lang="fr-FR" dirty="0" smtClean="0"/>
          </a:p>
        </p:txBody>
      </p:sp>
      <p:sp>
        <p:nvSpPr>
          <p:cNvPr id="52228" name="Espace réservé du numéro de diapositive 3"/>
          <p:cNvSpPr>
            <a:spLocks noGrp="1"/>
          </p:cNvSpPr>
          <p:nvPr>
            <p:ph type="sldNum" sz="quarter" idx="5"/>
          </p:nvPr>
        </p:nvSpPr>
        <p:spPr>
          <a:noFill/>
        </p:spPr>
        <p:txBody>
          <a:bodyPr/>
          <a:lstStyle/>
          <a:p>
            <a:fld id="{C4E9153F-363C-4C1E-B781-66F19B75BD25}" type="slidenum">
              <a:rPr lang="fr-FR" smtClean="0"/>
              <a:pPr/>
              <a:t>24</a:t>
            </a:fld>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commentaires 2"/>
          <p:cNvSpPr>
            <a:spLocks noGrp="1"/>
          </p:cNvSpPr>
          <p:nvPr>
            <p:ph type="body" idx="1"/>
          </p:nvPr>
        </p:nvSpPr>
        <p:spPr>
          <a:noFill/>
          <a:ln/>
        </p:spPr>
        <p:txBody>
          <a:bodyPr/>
          <a:lstStyle/>
          <a:p>
            <a:r>
              <a:rPr lang="fr-FR" dirty="0" smtClean="0"/>
              <a:t>Utiliser des ressources que l’auteur met à votre disposition sans céder son droit d’auteur</a:t>
            </a:r>
            <a:r>
              <a:rPr lang="fr-FR" baseline="0" dirty="0" smtClean="0"/>
              <a:t> : la musique</a:t>
            </a:r>
          </a:p>
          <a:p>
            <a:r>
              <a:rPr lang="fr-FR" dirty="0" smtClean="0"/>
              <a:t>- http://www.kendraspringer.com/</a:t>
            </a:r>
          </a:p>
          <a:p>
            <a:r>
              <a:rPr lang="fr-FR" dirty="0" smtClean="0"/>
              <a:t>- http://www.kendraspringer.com/</a:t>
            </a:r>
          </a:p>
          <a:p>
            <a:endParaRPr lang="fr-FR" dirty="0" smtClean="0"/>
          </a:p>
          <a:p>
            <a:endParaRPr lang="fr-FR" dirty="0" smtClean="0"/>
          </a:p>
        </p:txBody>
      </p:sp>
      <p:sp>
        <p:nvSpPr>
          <p:cNvPr id="53252" name="Espace réservé du numéro de diapositive 3"/>
          <p:cNvSpPr>
            <a:spLocks noGrp="1"/>
          </p:cNvSpPr>
          <p:nvPr>
            <p:ph type="sldNum" sz="quarter" idx="5"/>
          </p:nvPr>
        </p:nvSpPr>
        <p:spPr>
          <a:noFill/>
        </p:spPr>
        <p:txBody>
          <a:bodyPr/>
          <a:lstStyle/>
          <a:p>
            <a:fld id="{AD7FB985-D53D-4330-88F5-9D4049771E09}" type="slidenum">
              <a:rPr lang="fr-FR" smtClean="0"/>
              <a:pPr/>
              <a:t>25</a:t>
            </a:fld>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09F55D8-FA5C-49BB-B2F6-B172C7C12CC9}" type="slidenum">
              <a:rPr lang="fr-FR" smtClean="0"/>
              <a:pPr/>
              <a:t>26</a:t>
            </a:fld>
            <a:endParaRPr lang="fr-FR"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fr-FR" dirty="0" smtClean="0"/>
              <a:t>Un site très intéressant pour l’utilisation des images : http://www/.flickr.com.</a:t>
            </a:r>
          </a:p>
          <a:p>
            <a:pPr eaLnBrk="1" hangingPunct="1"/>
            <a:endParaRPr lang="fr-FR"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E696257-965E-4AD2-884B-BE75047CAB85}" type="slidenum">
              <a:rPr lang="fr-FR" smtClean="0"/>
              <a:pPr>
                <a:defRPr/>
              </a:pPr>
              <a:t>27</a:t>
            </a:fld>
            <a:endParaRPr lang="fr-FR"/>
          </a:p>
        </p:txBody>
      </p:sp>
    </p:spTree>
    <p:extLst>
      <p:ext uri="{BB962C8B-B14F-4D97-AF65-F5344CB8AC3E}">
        <p14:creationId xmlns:p14="http://schemas.microsoft.com/office/powerpoint/2010/main" val="2396173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09F55D8-FA5C-49BB-B2F6-B172C7C12CC9}" type="slidenum">
              <a:rPr lang="fr-FR" smtClean="0"/>
              <a:pPr/>
              <a:t>28</a:t>
            </a:fld>
            <a:endParaRPr lang="fr-FR"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fr-FR" dirty="0" smtClean="0"/>
              <a:t>Un site très intéressant pour l’utilisation des images : http://www/.flickr.com.</a:t>
            </a:r>
          </a:p>
          <a:p>
            <a:pPr eaLnBrk="1" hangingPunct="1"/>
            <a:endParaRPr lang="fr-FR"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B021BC1-327C-4750-8915-64F36E6952BF}" type="slidenum">
              <a:rPr lang="fr-FR" smtClean="0"/>
              <a:pPr/>
              <a:t>29</a:t>
            </a:fld>
            <a:endParaRPr lang="fr-FR"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fr-FR" dirty="0" smtClean="0"/>
              <a:t>Citer</a:t>
            </a:r>
            <a:r>
              <a:rPr lang="fr-FR" baseline="0" dirty="0" smtClean="0"/>
              <a:t> ses sources.</a:t>
            </a:r>
            <a:endParaRPr 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E696257-965E-4AD2-884B-BE75047CAB85}" type="slidenum">
              <a:rPr lang="fr-FR" smtClean="0"/>
              <a:pPr>
                <a:defRPr/>
              </a:pPr>
              <a:t>3</a:t>
            </a:fld>
            <a:endParaRPr lang="fr-FR"/>
          </a:p>
        </p:txBody>
      </p:sp>
    </p:spTree>
    <p:extLst>
      <p:ext uri="{BB962C8B-B14F-4D97-AF65-F5344CB8AC3E}">
        <p14:creationId xmlns:p14="http://schemas.microsoft.com/office/powerpoint/2010/main" val="2001218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F870538-3E18-4D34-9FE0-DE77935CE74B}" type="slidenum">
              <a:rPr lang="fr-FR" smtClean="0"/>
              <a:pPr/>
              <a:t>30</a:t>
            </a:fld>
            <a:endParaRPr lang="fr-FR"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E696257-965E-4AD2-884B-BE75047CAB85}" type="slidenum">
              <a:rPr lang="fr-FR" smtClean="0"/>
              <a:pPr>
                <a:defRPr/>
              </a:pPr>
              <a:t>4</a:t>
            </a:fld>
            <a:endParaRPr lang="fr-FR"/>
          </a:p>
        </p:txBody>
      </p:sp>
    </p:spTree>
    <p:extLst>
      <p:ext uri="{BB962C8B-B14F-4D97-AF65-F5344CB8AC3E}">
        <p14:creationId xmlns:p14="http://schemas.microsoft.com/office/powerpoint/2010/main" val="200121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E696257-965E-4AD2-884B-BE75047CAB85}" type="slidenum">
              <a:rPr lang="fr-FR" smtClean="0"/>
              <a:pPr>
                <a:defRPr/>
              </a:pPr>
              <a:t>5</a:t>
            </a:fld>
            <a:endParaRPr lang="fr-FR"/>
          </a:p>
        </p:txBody>
      </p:sp>
    </p:spTree>
    <p:extLst>
      <p:ext uri="{BB962C8B-B14F-4D97-AF65-F5344CB8AC3E}">
        <p14:creationId xmlns:p14="http://schemas.microsoft.com/office/powerpoint/2010/main" val="2001218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E696257-965E-4AD2-884B-BE75047CAB85}" type="slidenum">
              <a:rPr lang="fr-FR" smtClean="0"/>
              <a:pPr>
                <a:defRPr/>
              </a:pPr>
              <a:t>6</a:t>
            </a:fld>
            <a:endParaRPr lang="fr-FR"/>
          </a:p>
        </p:txBody>
      </p:sp>
    </p:spTree>
    <p:extLst>
      <p:ext uri="{BB962C8B-B14F-4D97-AF65-F5344CB8AC3E}">
        <p14:creationId xmlns:p14="http://schemas.microsoft.com/office/powerpoint/2010/main" val="2001218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E696257-965E-4AD2-884B-BE75047CAB85}" type="slidenum">
              <a:rPr lang="fr-FR" smtClean="0"/>
              <a:pPr>
                <a:defRPr/>
              </a:pPr>
              <a:t>7</a:t>
            </a:fld>
            <a:endParaRPr lang="fr-FR"/>
          </a:p>
        </p:txBody>
      </p:sp>
    </p:spTree>
    <p:extLst>
      <p:ext uri="{BB962C8B-B14F-4D97-AF65-F5344CB8AC3E}">
        <p14:creationId xmlns:p14="http://schemas.microsoft.com/office/powerpoint/2010/main" val="2001218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E696257-965E-4AD2-884B-BE75047CAB85}" type="slidenum">
              <a:rPr lang="fr-FR" smtClean="0"/>
              <a:pPr>
                <a:defRPr/>
              </a:pPr>
              <a:t>8</a:t>
            </a:fld>
            <a:endParaRPr lang="fr-FR"/>
          </a:p>
        </p:txBody>
      </p:sp>
    </p:spTree>
    <p:extLst>
      <p:ext uri="{BB962C8B-B14F-4D97-AF65-F5344CB8AC3E}">
        <p14:creationId xmlns:p14="http://schemas.microsoft.com/office/powerpoint/2010/main" val="4162004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D891A0C-8257-4068-B255-734E87545FB0}" type="slidenum">
              <a:rPr lang="fr-FR" smtClean="0"/>
              <a:pPr/>
              <a:t>9</a:t>
            </a:fld>
            <a:endParaRPr lang="fr-FR"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fr-FR" dirty="0" smtClean="0"/>
              <a:t>Diaporama</a:t>
            </a:r>
            <a:r>
              <a:rPr lang="fr-FR" baseline="0" dirty="0" smtClean="0"/>
              <a:t> réalisé par Jacques Cartier</a:t>
            </a:r>
            <a:br>
              <a:rPr lang="fr-FR" baseline="0" dirty="0" smtClean="0"/>
            </a:br>
            <a:r>
              <a:rPr lang="fr-FR" baseline="0" dirty="0" smtClean="0"/>
              <a:t>Licence Creative Commons Paternité</a:t>
            </a:r>
            <a:endParaRPr 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152400"/>
            <a:ext cx="2170113" cy="578961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228600" y="152400"/>
            <a:ext cx="6362700" cy="578961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81000" y="1143000"/>
            <a:ext cx="4113213" cy="479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6613" y="1143000"/>
            <a:ext cx="4114800" cy="479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8685213" cy="533400"/>
          </a:xfrm>
          <a:prstGeom prst="rect">
            <a:avLst/>
          </a:prstGeom>
          <a:solidFill>
            <a:srgbClr val="FFCC99"/>
          </a:solidFill>
          <a:ln w="9525">
            <a:noFill/>
            <a:round/>
            <a:headEnd/>
            <a:tailEnd/>
          </a:ln>
        </p:spPr>
        <p:txBody>
          <a:bodyPr vert="horz" wrap="square" lIns="0" tIns="0" rIns="0" bIns="0" numCol="1" anchor="ctr" anchorCtr="0" compatLnSpc="1">
            <a:prstTxWarp prst="textNoShape">
              <a:avLst/>
            </a:prstTxWarp>
          </a:bodyPr>
          <a:lstStyle/>
          <a:p>
            <a:pPr lvl="0"/>
            <a:r>
              <a:rPr lang="en-GB" smtClean="0"/>
              <a:t>Cliquez pour éditer le format du texte-titre</a:t>
            </a:r>
          </a:p>
        </p:txBody>
      </p:sp>
      <p:sp>
        <p:nvSpPr>
          <p:cNvPr id="1027" name="Rectangle 3"/>
          <p:cNvSpPr>
            <a:spLocks noGrp="1" noChangeArrowheads="1"/>
          </p:cNvSpPr>
          <p:nvPr>
            <p:ph type="body" idx="1"/>
          </p:nvPr>
        </p:nvSpPr>
        <p:spPr bwMode="auto">
          <a:xfrm>
            <a:off x="381000" y="1143000"/>
            <a:ext cx="8380413" cy="4799013"/>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38916" name="AutoShape 4">
            <a:hlinkClick r:id="" action="ppaction://hlinkshowjump?jump=firstslide"/>
          </p:cNvPr>
          <p:cNvSpPr>
            <a:spLocks noChangeArrowheads="1"/>
          </p:cNvSpPr>
          <p:nvPr/>
        </p:nvSpPr>
        <p:spPr bwMode="auto">
          <a:xfrm>
            <a:off x="152400" y="6248400"/>
            <a:ext cx="457200" cy="457200"/>
          </a:xfrm>
          <a:prstGeom prst="actionButtonHome">
            <a:avLst/>
          </a:prstGeom>
          <a:solidFill>
            <a:srgbClr val="DDDDDD"/>
          </a:solidFill>
          <a:ln w="9360">
            <a:solidFill>
              <a:srgbClr val="000000"/>
            </a:solidFill>
            <a:miter lim="800000"/>
            <a:headEnd/>
            <a:tailEnd/>
          </a:ln>
          <a:effectLst/>
        </p:spPr>
        <p:txBody>
          <a:bodyPr wrap="none" anchor="ctr"/>
          <a:lstStyle/>
          <a:p>
            <a:pPr>
              <a:defRPr/>
            </a:pPr>
            <a:endParaRPr lang="fr-FR"/>
          </a:p>
        </p:txBody>
      </p:sp>
      <p:sp>
        <p:nvSpPr>
          <p:cNvPr id="38917" name="AutoShape 5">
            <a:hlinkClick r:id="" action="ppaction://hlinkshowjump?jump=nextslide"/>
          </p:cNvPr>
          <p:cNvSpPr>
            <a:spLocks noChangeArrowheads="1"/>
          </p:cNvSpPr>
          <p:nvPr/>
        </p:nvSpPr>
        <p:spPr bwMode="auto">
          <a:xfrm>
            <a:off x="8458200" y="6248400"/>
            <a:ext cx="457200" cy="457200"/>
          </a:xfrm>
          <a:prstGeom prst="actionButtonForwardNext">
            <a:avLst/>
          </a:prstGeom>
          <a:solidFill>
            <a:srgbClr val="DDDDDD"/>
          </a:solidFill>
          <a:ln w="9360">
            <a:solidFill>
              <a:srgbClr val="000000"/>
            </a:solidFill>
            <a:miter lim="800000"/>
            <a:headEnd/>
            <a:tailEnd/>
          </a:ln>
          <a:effectLst/>
        </p:spPr>
        <p:txBody>
          <a:bodyPr wrap="none" anchor="ctr"/>
          <a:lstStyle/>
          <a:p>
            <a:pPr>
              <a:defRPr/>
            </a:pPr>
            <a:endParaRPr lang="fr-FR"/>
          </a:p>
        </p:txBody>
      </p:sp>
      <p:sp>
        <p:nvSpPr>
          <p:cNvPr id="38918" name="AutoShape 6">
            <a:hlinkClick r:id="" action="ppaction://hlinkshowjump?jump=previousslide"/>
          </p:cNvPr>
          <p:cNvSpPr>
            <a:spLocks noChangeArrowheads="1"/>
          </p:cNvSpPr>
          <p:nvPr/>
        </p:nvSpPr>
        <p:spPr bwMode="auto">
          <a:xfrm>
            <a:off x="914400" y="6248400"/>
            <a:ext cx="457200" cy="457200"/>
          </a:xfrm>
          <a:prstGeom prst="actionButtonBackPrevious">
            <a:avLst/>
          </a:prstGeom>
          <a:solidFill>
            <a:srgbClr val="DDDDDD"/>
          </a:solidFill>
          <a:ln w="9360">
            <a:solidFill>
              <a:srgbClr val="000000"/>
            </a:solidFill>
            <a:miter lim="800000"/>
            <a:headEnd/>
            <a:tailEnd/>
          </a:ln>
          <a:effectLst/>
        </p:spPr>
        <p:txBody>
          <a:bodyPr wrap="none" anchor="ctr"/>
          <a:lstStyle/>
          <a:p>
            <a:pPr>
              <a:defRPr/>
            </a:pPr>
            <a:endParaRPr lang="fr-FR"/>
          </a:p>
        </p:txBody>
      </p:sp>
      <p:sp>
        <p:nvSpPr>
          <p:cNvPr id="38919" name="Text Box 7"/>
          <p:cNvSpPr txBox="1">
            <a:spLocks noChangeArrowheads="1"/>
          </p:cNvSpPr>
          <p:nvPr/>
        </p:nvSpPr>
        <p:spPr bwMode="auto">
          <a:xfrm>
            <a:off x="1476375" y="6092825"/>
            <a:ext cx="6400800" cy="592138"/>
          </a:xfrm>
          <a:prstGeom prst="rect">
            <a:avLst/>
          </a:prstGeom>
          <a:noFill/>
          <a:ln w="9525">
            <a:noFill/>
            <a:miter lim="800000"/>
            <a:headEnd/>
            <a:tailEnd/>
          </a:ln>
          <a:effectLst/>
        </p:spPr>
        <p:txBody>
          <a:bodyPr>
            <a:spAutoFit/>
          </a:bodyPr>
          <a:lstStyle/>
          <a:p>
            <a:pPr algn="ctr">
              <a:spcBef>
                <a:spcPct val="50000"/>
              </a:spcBef>
              <a:defRPr/>
            </a:pPr>
            <a:r>
              <a:rPr lang="fr-FR" sz="1000">
                <a:solidFill>
                  <a:schemeClr val="tx1"/>
                </a:solidFill>
                <a:latin typeface="Verdana" pitchFamily="34" charset="0"/>
              </a:rPr>
              <a:t>Jacques Cartier, enseignant à l’Université de Franche-Comté</a:t>
            </a:r>
          </a:p>
          <a:p>
            <a:pPr algn="ctr">
              <a:spcBef>
                <a:spcPct val="50000"/>
              </a:spcBef>
              <a:defRPr/>
            </a:pPr>
            <a:r>
              <a:rPr lang="fr-FR" sz="1000">
                <a:solidFill>
                  <a:schemeClr val="tx1"/>
                </a:solidFill>
                <a:latin typeface="Verdana" pitchFamily="34" charset="0"/>
              </a:rPr>
              <a:t>Unité de Formation et de Recherche - Sciences du Langage, de l’Homme et de la Société</a:t>
            </a:r>
            <a:br>
              <a:rPr lang="fr-FR" sz="1000">
                <a:solidFill>
                  <a:schemeClr val="tx1"/>
                </a:solidFill>
                <a:latin typeface="Verdana" pitchFamily="34" charset="0"/>
              </a:rPr>
            </a:br>
            <a:r>
              <a:rPr lang="fr-FR" sz="1000">
                <a:solidFill>
                  <a:schemeClr val="tx1"/>
                </a:solidFill>
                <a:latin typeface="Verdana" pitchFamily="34" charset="0"/>
              </a:rPr>
              <a:t>Besançon - France</a:t>
            </a:r>
          </a:p>
        </p:txBody>
      </p:sp>
      <p:pic>
        <p:nvPicPr>
          <p:cNvPr id="1032" name="Picture 9" descr="logo_univ"/>
          <p:cNvPicPr>
            <a:picLocks noChangeAspect="1" noChangeArrowheads="1"/>
          </p:cNvPicPr>
          <p:nvPr userDrawn="1"/>
        </p:nvPicPr>
        <p:blipFill>
          <a:blip r:embed="rId13" cstate="print"/>
          <a:srcRect/>
          <a:stretch>
            <a:fillRect/>
          </a:stretch>
        </p:blipFill>
        <p:spPr bwMode="auto">
          <a:xfrm>
            <a:off x="179388" y="5445125"/>
            <a:ext cx="874712" cy="693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indent="3175" algn="ctr" defTabSz="449263" rtl="0" eaLnBrk="0" fontAlgn="base" hangingPunct="0">
        <a:lnSpc>
          <a:spcPct val="101000"/>
        </a:lnSpc>
        <a:spcBef>
          <a:spcPct val="0"/>
        </a:spcBef>
        <a:spcAft>
          <a:spcPct val="0"/>
        </a:spcAft>
        <a:buClr>
          <a:srgbClr val="000000"/>
        </a:buClr>
        <a:buSzPct val="45000"/>
        <a:buFont typeface="Wingdings" pitchFamily="2" charset="2"/>
        <a:defRPr sz="2800">
          <a:solidFill>
            <a:srgbClr val="000000"/>
          </a:solidFill>
          <a:latin typeface="+mj-lt"/>
          <a:ea typeface="+mj-ea"/>
          <a:cs typeface="+mj-cs"/>
        </a:defRPr>
      </a:lvl1pPr>
      <a:lvl2pPr indent="3175" algn="ctr" defTabSz="449263" rtl="0" eaLnBrk="0" fontAlgn="base" hangingPunct="0">
        <a:lnSpc>
          <a:spcPct val="101000"/>
        </a:lnSpc>
        <a:spcBef>
          <a:spcPct val="0"/>
        </a:spcBef>
        <a:spcAft>
          <a:spcPct val="0"/>
        </a:spcAft>
        <a:buClr>
          <a:srgbClr val="000000"/>
        </a:buClr>
        <a:buSzPct val="45000"/>
        <a:buFont typeface="Wingdings" pitchFamily="2" charset="2"/>
        <a:defRPr sz="2800">
          <a:solidFill>
            <a:srgbClr val="000000"/>
          </a:solidFill>
          <a:latin typeface="Verdana" pitchFamily="34" charset="0"/>
          <a:ea typeface="Arial Unicode MS" pitchFamily="34" charset="-128"/>
          <a:cs typeface="Arial Unicode MS" pitchFamily="34" charset="-128"/>
        </a:defRPr>
      </a:lvl2pPr>
      <a:lvl3pPr indent="3175" algn="ctr" defTabSz="449263" rtl="0" eaLnBrk="0" fontAlgn="base" hangingPunct="0">
        <a:lnSpc>
          <a:spcPct val="101000"/>
        </a:lnSpc>
        <a:spcBef>
          <a:spcPct val="0"/>
        </a:spcBef>
        <a:spcAft>
          <a:spcPct val="0"/>
        </a:spcAft>
        <a:buClr>
          <a:srgbClr val="000000"/>
        </a:buClr>
        <a:buSzPct val="45000"/>
        <a:buFont typeface="Wingdings" pitchFamily="2" charset="2"/>
        <a:defRPr sz="2800">
          <a:solidFill>
            <a:srgbClr val="000000"/>
          </a:solidFill>
          <a:latin typeface="Verdana" pitchFamily="34" charset="0"/>
          <a:ea typeface="Arial Unicode MS" pitchFamily="34" charset="-128"/>
          <a:cs typeface="Arial Unicode MS" pitchFamily="34" charset="-128"/>
        </a:defRPr>
      </a:lvl3pPr>
      <a:lvl4pPr indent="3175" algn="ctr" defTabSz="449263" rtl="0" eaLnBrk="0" fontAlgn="base" hangingPunct="0">
        <a:lnSpc>
          <a:spcPct val="101000"/>
        </a:lnSpc>
        <a:spcBef>
          <a:spcPct val="0"/>
        </a:spcBef>
        <a:spcAft>
          <a:spcPct val="0"/>
        </a:spcAft>
        <a:buClr>
          <a:srgbClr val="000000"/>
        </a:buClr>
        <a:buSzPct val="45000"/>
        <a:buFont typeface="Wingdings" pitchFamily="2" charset="2"/>
        <a:defRPr sz="2800">
          <a:solidFill>
            <a:srgbClr val="000000"/>
          </a:solidFill>
          <a:latin typeface="Verdana" pitchFamily="34" charset="0"/>
          <a:ea typeface="Arial Unicode MS" pitchFamily="34" charset="-128"/>
          <a:cs typeface="Arial Unicode MS" pitchFamily="34" charset="-128"/>
        </a:defRPr>
      </a:lvl4pPr>
      <a:lvl5pPr indent="3175" algn="ctr" defTabSz="449263" rtl="0" eaLnBrk="0" fontAlgn="base" hangingPunct="0">
        <a:lnSpc>
          <a:spcPct val="101000"/>
        </a:lnSpc>
        <a:spcBef>
          <a:spcPct val="0"/>
        </a:spcBef>
        <a:spcAft>
          <a:spcPct val="0"/>
        </a:spcAft>
        <a:buClr>
          <a:srgbClr val="000000"/>
        </a:buClr>
        <a:buSzPct val="45000"/>
        <a:buFont typeface="Wingdings" pitchFamily="2" charset="2"/>
        <a:defRPr sz="2800">
          <a:solidFill>
            <a:srgbClr val="000000"/>
          </a:solidFill>
          <a:latin typeface="Verdana" pitchFamily="34" charset="0"/>
          <a:ea typeface="Arial Unicode MS" pitchFamily="34" charset="-128"/>
          <a:cs typeface="Arial Unicode MS" pitchFamily="34" charset="-128"/>
        </a:defRPr>
      </a:lvl5pPr>
      <a:lvl6pPr marL="457200" indent="3175" algn="ctr" defTabSz="449263" rtl="0" fontAlgn="base">
        <a:lnSpc>
          <a:spcPct val="101000"/>
        </a:lnSpc>
        <a:spcBef>
          <a:spcPct val="0"/>
        </a:spcBef>
        <a:spcAft>
          <a:spcPct val="0"/>
        </a:spcAft>
        <a:buClr>
          <a:srgbClr val="000000"/>
        </a:buClr>
        <a:buSzPct val="45000"/>
        <a:buFont typeface="Wingdings" pitchFamily="2" charset="2"/>
        <a:defRPr sz="2800">
          <a:solidFill>
            <a:srgbClr val="000000"/>
          </a:solidFill>
          <a:latin typeface="Verdana" pitchFamily="34" charset="0"/>
          <a:ea typeface="Arial Unicode MS" pitchFamily="34" charset="-128"/>
          <a:cs typeface="Arial Unicode MS" pitchFamily="34" charset="-128"/>
        </a:defRPr>
      </a:lvl6pPr>
      <a:lvl7pPr marL="914400" indent="3175" algn="ctr" defTabSz="449263" rtl="0" fontAlgn="base">
        <a:lnSpc>
          <a:spcPct val="101000"/>
        </a:lnSpc>
        <a:spcBef>
          <a:spcPct val="0"/>
        </a:spcBef>
        <a:spcAft>
          <a:spcPct val="0"/>
        </a:spcAft>
        <a:buClr>
          <a:srgbClr val="000000"/>
        </a:buClr>
        <a:buSzPct val="45000"/>
        <a:buFont typeface="Wingdings" pitchFamily="2" charset="2"/>
        <a:defRPr sz="2800">
          <a:solidFill>
            <a:srgbClr val="000000"/>
          </a:solidFill>
          <a:latin typeface="Verdana" pitchFamily="34" charset="0"/>
          <a:ea typeface="Arial Unicode MS" pitchFamily="34" charset="-128"/>
          <a:cs typeface="Arial Unicode MS" pitchFamily="34" charset="-128"/>
        </a:defRPr>
      </a:lvl7pPr>
      <a:lvl8pPr marL="1371600" indent="3175" algn="ctr" defTabSz="449263" rtl="0" fontAlgn="base">
        <a:lnSpc>
          <a:spcPct val="101000"/>
        </a:lnSpc>
        <a:spcBef>
          <a:spcPct val="0"/>
        </a:spcBef>
        <a:spcAft>
          <a:spcPct val="0"/>
        </a:spcAft>
        <a:buClr>
          <a:srgbClr val="000000"/>
        </a:buClr>
        <a:buSzPct val="45000"/>
        <a:buFont typeface="Wingdings" pitchFamily="2" charset="2"/>
        <a:defRPr sz="2800">
          <a:solidFill>
            <a:srgbClr val="000000"/>
          </a:solidFill>
          <a:latin typeface="Verdana" pitchFamily="34" charset="0"/>
          <a:ea typeface="Arial Unicode MS" pitchFamily="34" charset="-128"/>
          <a:cs typeface="Arial Unicode MS" pitchFamily="34" charset="-128"/>
        </a:defRPr>
      </a:lvl8pPr>
      <a:lvl9pPr marL="1828800" indent="3175" algn="ctr" defTabSz="449263" rtl="0" fontAlgn="base">
        <a:lnSpc>
          <a:spcPct val="101000"/>
        </a:lnSpc>
        <a:spcBef>
          <a:spcPct val="0"/>
        </a:spcBef>
        <a:spcAft>
          <a:spcPct val="0"/>
        </a:spcAft>
        <a:buClr>
          <a:srgbClr val="000000"/>
        </a:buClr>
        <a:buSzPct val="45000"/>
        <a:buFont typeface="Wingdings" pitchFamily="2" charset="2"/>
        <a:defRPr sz="2800">
          <a:solidFill>
            <a:srgbClr val="000000"/>
          </a:solidFill>
          <a:latin typeface="Verdana" pitchFamily="34" charset="0"/>
          <a:ea typeface="Arial Unicode MS" pitchFamily="34" charset="-128"/>
          <a:cs typeface="Arial Unicode MS" pitchFamily="34" charset="-128"/>
        </a:defRPr>
      </a:lvl9pPr>
    </p:titleStyle>
    <p:bodyStyle>
      <a:lvl1pPr marL="481013" indent="-481013" algn="just" defTabSz="449263" rtl="0" eaLnBrk="0" fontAlgn="base" hangingPunct="0">
        <a:lnSpc>
          <a:spcPct val="101000"/>
        </a:lnSpc>
        <a:spcBef>
          <a:spcPts val="300"/>
        </a:spcBef>
        <a:spcAft>
          <a:spcPts val="600"/>
        </a:spcAft>
        <a:buClr>
          <a:srgbClr val="000000"/>
        </a:buClr>
        <a:buSzPct val="100000"/>
        <a:buFont typeface="Verdana" pitchFamily="34" charset="0"/>
        <a:buChar char="•"/>
        <a:defRPr sz="2000">
          <a:solidFill>
            <a:srgbClr val="000000"/>
          </a:solidFill>
          <a:latin typeface="+mn-lt"/>
          <a:ea typeface="+mn-ea"/>
          <a:cs typeface="+mn-cs"/>
        </a:defRPr>
      </a:lvl1pPr>
      <a:lvl2pPr marL="989013" indent="-188913" algn="l" defTabSz="449263" rtl="0" eaLnBrk="0" fontAlgn="base" hangingPunct="0">
        <a:lnSpc>
          <a:spcPct val="101000"/>
        </a:lnSpc>
        <a:spcBef>
          <a:spcPts val="450"/>
        </a:spcBef>
        <a:spcAft>
          <a:spcPct val="0"/>
        </a:spcAft>
        <a:buClr>
          <a:srgbClr val="000000"/>
        </a:buClr>
        <a:buSzPct val="100000"/>
        <a:buFont typeface="Verdana" pitchFamily="34" charset="0"/>
        <a:buChar char="-"/>
        <a:defRPr>
          <a:solidFill>
            <a:srgbClr val="000000"/>
          </a:solidFill>
          <a:latin typeface="+mn-lt"/>
          <a:ea typeface="+mn-ea"/>
          <a:cs typeface="+mn-cs"/>
        </a:defRPr>
      </a:lvl2pPr>
      <a:lvl3pPr marL="1636713" indent="-207963" algn="l" defTabSz="449263" rtl="0" eaLnBrk="0" fontAlgn="base" hangingPunct="0">
        <a:lnSpc>
          <a:spcPct val="101000"/>
        </a:lnSpc>
        <a:spcBef>
          <a:spcPts val="300"/>
        </a:spcBef>
        <a:spcAft>
          <a:spcPts val="300"/>
        </a:spcAft>
        <a:buClr>
          <a:srgbClr val="000000"/>
        </a:buClr>
        <a:buSzPct val="100000"/>
        <a:buFont typeface="Verdana" pitchFamily="34" charset="0"/>
        <a:buChar char="&gt;"/>
        <a:defRPr sz="1600">
          <a:solidFill>
            <a:srgbClr val="000000"/>
          </a:solidFill>
          <a:latin typeface="+mn-lt"/>
          <a:ea typeface="+mn-ea"/>
          <a:cs typeface="+mn-cs"/>
        </a:defRPr>
      </a:lvl3pPr>
      <a:lvl4pPr marL="2287588" indent="-290513" algn="l" defTabSz="449263" rtl="0" eaLnBrk="0" fontAlgn="base" hangingPunct="0">
        <a:lnSpc>
          <a:spcPct val="101000"/>
        </a:lnSpc>
        <a:spcBef>
          <a:spcPts val="300"/>
        </a:spcBef>
        <a:spcAft>
          <a:spcPts val="300"/>
        </a:spcAft>
        <a:buClr>
          <a:srgbClr val="000000"/>
        </a:buClr>
        <a:buSzPct val="100000"/>
        <a:buFont typeface="Verdana" pitchFamily="34" charset="0"/>
        <a:buChar char="+"/>
        <a:defRPr sz="1400" i="1">
          <a:solidFill>
            <a:srgbClr val="000000"/>
          </a:solidFill>
          <a:latin typeface="+mn-lt"/>
          <a:ea typeface="+mn-ea"/>
          <a:cs typeface="+mn-cs"/>
        </a:defRPr>
      </a:lvl4pPr>
      <a:lvl5pPr marL="2859088" indent="-381000" algn="r" defTabSz="449263" rtl="0" eaLnBrk="0" fontAlgn="base" hangingPunct="0">
        <a:lnSpc>
          <a:spcPct val="101000"/>
        </a:lnSpc>
        <a:spcBef>
          <a:spcPts val="300"/>
        </a:spcBef>
        <a:spcAft>
          <a:spcPts val="300"/>
        </a:spcAft>
        <a:buClr>
          <a:srgbClr val="000000"/>
        </a:buClr>
        <a:buSzPct val="100000"/>
        <a:buFont typeface="Verdana" pitchFamily="34" charset="0"/>
        <a:defRPr sz="1200">
          <a:solidFill>
            <a:srgbClr val="000000"/>
          </a:solidFill>
          <a:latin typeface="+mn-lt"/>
          <a:ea typeface="+mn-ea"/>
          <a:cs typeface="+mn-cs"/>
        </a:defRPr>
      </a:lvl5pPr>
      <a:lvl6pPr marL="3316288" indent="-381000" algn="r" defTabSz="449263" rtl="0" fontAlgn="base">
        <a:lnSpc>
          <a:spcPct val="101000"/>
        </a:lnSpc>
        <a:spcBef>
          <a:spcPts val="300"/>
        </a:spcBef>
        <a:spcAft>
          <a:spcPts val="300"/>
        </a:spcAft>
        <a:buClr>
          <a:srgbClr val="000000"/>
        </a:buClr>
        <a:buSzPct val="100000"/>
        <a:buFont typeface="Verdana" pitchFamily="34" charset="0"/>
        <a:defRPr sz="1200">
          <a:solidFill>
            <a:srgbClr val="000000"/>
          </a:solidFill>
          <a:latin typeface="+mn-lt"/>
          <a:ea typeface="+mn-ea"/>
          <a:cs typeface="+mn-cs"/>
        </a:defRPr>
      </a:lvl6pPr>
      <a:lvl7pPr marL="3773488" indent="-381000" algn="r" defTabSz="449263" rtl="0" fontAlgn="base">
        <a:lnSpc>
          <a:spcPct val="101000"/>
        </a:lnSpc>
        <a:spcBef>
          <a:spcPts val="300"/>
        </a:spcBef>
        <a:spcAft>
          <a:spcPts val="300"/>
        </a:spcAft>
        <a:buClr>
          <a:srgbClr val="000000"/>
        </a:buClr>
        <a:buSzPct val="100000"/>
        <a:buFont typeface="Verdana" pitchFamily="34" charset="0"/>
        <a:defRPr sz="1200">
          <a:solidFill>
            <a:srgbClr val="000000"/>
          </a:solidFill>
          <a:latin typeface="+mn-lt"/>
          <a:ea typeface="+mn-ea"/>
          <a:cs typeface="+mn-cs"/>
        </a:defRPr>
      </a:lvl7pPr>
      <a:lvl8pPr marL="4230688" indent="-381000" algn="r" defTabSz="449263" rtl="0" fontAlgn="base">
        <a:lnSpc>
          <a:spcPct val="101000"/>
        </a:lnSpc>
        <a:spcBef>
          <a:spcPts val="300"/>
        </a:spcBef>
        <a:spcAft>
          <a:spcPts val="300"/>
        </a:spcAft>
        <a:buClr>
          <a:srgbClr val="000000"/>
        </a:buClr>
        <a:buSzPct val="100000"/>
        <a:buFont typeface="Verdana" pitchFamily="34" charset="0"/>
        <a:defRPr sz="1200">
          <a:solidFill>
            <a:srgbClr val="000000"/>
          </a:solidFill>
          <a:latin typeface="+mn-lt"/>
          <a:ea typeface="+mn-ea"/>
          <a:cs typeface="+mn-cs"/>
        </a:defRPr>
      </a:lvl8pPr>
      <a:lvl9pPr marL="4687888" indent="-381000" algn="r" defTabSz="449263" rtl="0" fontAlgn="base">
        <a:lnSpc>
          <a:spcPct val="101000"/>
        </a:lnSpc>
        <a:spcBef>
          <a:spcPts val="300"/>
        </a:spcBef>
        <a:spcAft>
          <a:spcPts val="300"/>
        </a:spcAft>
        <a:buClr>
          <a:srgbClr val="000000"/>
        </a:buClr>
        <a:buSzPct val="100000"/>
        <a:buFont typeface="Verdana" pitchFamily="34" charset="0"/>
        <a:defRPr sz="12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C:\jacques\c2i_universite\c2i2e_mef\sons\above_the_clouds_reduit.mp3" TargetMode="External"/><Relationship Id="rId6" Type="http://schemas.openxmlformats.org/officeDocument/2006/relationships/hyperlink" Target="http://creativecommons.org/licenses/by-sa/3.0/fr/" TargetMode="External"/><Relationship Id="rId5" Type="http://schemas.openxmlformats.org/officeDocument/2006/relationships/image" Target="../media/image2.jpg"/><Relationship Id="rId4" Type="http://schemas.openxmlformats.org/officeDocument/2006/relationships/hyperlink" Target="http://creativecommons.fr/"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creativecommons.org/licenses/by-nd/3.0/f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creativecommons.org/licenses/by-nd/3.0/f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creativecommons.org/choos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creativecommons.org/choos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hyperlink" Target="http://lewebpedagogique.com/prepac2i2e/2012/09/06/test-logo-creative-common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hyperlink" Target="http://creativecommons.fr/licences/les-6-licenc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hyperlink" Target="http://creativecommons.org/publicdomai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hyperlink" Target="http://creativecommons.org/choose/mar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hyperlink" Target="http://creativecommons.org/educatio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hyperlink" Target="http://www.flickr.com/photos/orinrobertjohn/203602219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flickr.com/photos/orinrobertjohn/"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www.murielle-cahen.com/publications/p_droitdauteur.asp" TargetMode="External"/><Relationship Id="rId7"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murielle-cahen.com/publications/p_creative.asp" TargetMode="External"/><Relationship Id="rId5" Type="http://schemas.openxmlformats.org/officeDocument/2006/relationships/hyperlink" Target="http://www.murielle-cahen.com/publications/brevet.asp" TargetMode="External"/><Relationship Id="rId4" Type="http://schemas.openxmlformats.org/officeDocument/2006/relationships/hyperlink" Target="http://www.murielle-cahen.com/publications/p_contrefacon.asp"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murielle-cahen.com/publications/p_creative.as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audio" Target="file:///C:\jacques\c2i_universite\c2i2e_mef\sons\bateau-tangue.mp3" TargetMode="Externa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hyperlink" Target="http://www.linternaute.com/homme/mode-de-vie/dossier/experience-extreme/4.s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c2i.education.fr/spip.php?article211" TargetMode="External"/><Relationship Id="rId7"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paigrain.debatpublic.net/?page_id=160/" TargetMode="Externa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hyperlink" Target="http://www.jamendo.com/fr/artist/Kendra_Springer"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hyperlink" Target="http://www.jamendo.com/fr/album/78275" TargetMode="Externa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hyperlink" Target="http://www.flickr.com/creativecommon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hyperlink" Target="http://search.creativecommons.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hyperlink" Target="http://fr.deeptagging.com/watch/la-protection-par-la-diffusion-creative-commo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9.xml.rels><?xml version="1.0" encoding="UTF-8" standalone="yes"?>
<Relationships xmlns="http://schemas.openxmlformats.org/package/2006/relationships"><Relationship Id="rId3" Type="http://schemas.openxmlformats.org/officeDocument/2006/relationships/hyperlink" Target="http://www.flickr.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fr.deeptagging.com/watch/la-protection-par-la-diffusion-creative-common" TargetMode="External"/><Relationship Id="rId5" Type="http://schemas.openxmlformats.org/officeDocument/2006/relationships/hyperlink" Target="http://www.droit-technologie.org/dossier-183/creative-commons-le-meilleur-des-deux-mondes.html" TargetMode="External"/><Relationship Id="rId4" Type="http://schemas.openxmlformats.org/officeDocument/2006/relationships/hyperlink" Target="http://www.kendraspringer.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rb.ec-lille.fr/l/Socio_orgas/cours-socio_identite_numeriqu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audio" Target="file:///C:\jacques\c2i_universite\c2i2e_mef\sons\above_the_clouds_reduit.mp3" TargetMode="External"/><Relationship Id="rId5" Type="http://schemas.openxmlformats.org/officeDocument/2006/relationships/image" Target="../media/image4.png"/><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hyperlink" Target="http://opencim.grenoble-em.com/course/view.php?id=4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espacemultimedia.cc-canton-rocheserviere.fr/index.php/2010/11/les-supports-de-cours-diffuses-sous-licence-creative-common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www.dechelle.net/?p=1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hyperlink" Target="http://lewebpedagogique.com/prepac2i2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lewebpedagogique.com/prepac2i2e/"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hyperlink" Target="http://www.murielle-cahen.com/publications/p_creative.as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hyperlink" Target="http://creativecommons.org/licenses/by-nd/3.0/f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260350"/>
            <a:ext cx="7772400" cy="1470025"/>
          </a:xfrm>
        </p:spPr>
        <p:txBody>
          <a:bodyPr/>
          <a:lstStyle/>
          <a:p>
            <a:pPr marL="3175" indent="0" eaLnBrk="1" hangingPunct="1">
              <a:spcBef>
                <a:spcPts val="600"/>
              </a:spcBef>
              <a:spcAft>
                <a:spcPts val="600"/>
              </a:spcAft>
            </a:pPr>
            <a:r>
              <a:rPr lang="fr-FR" dirty="0" smtClean="0"/>
              <a:t>Licences Creative Commons</a:t>
            </a:r>
            <a:endParaRPr lang="fr-FR" sz="1400" dirty="0" smtClean="0"/>
          </a:p>
        </p:txBody>
      </p:sp>
      <p:sp>
        <p:nvSpPr>
          <p:cNvPr id="2051" name="Rectangle 6"/>
          <p:cNvSpPr>
            <a:spLocks noGrp="1" noChangeArrowheads="1"/>
          </p:cNvSpPr>
          <p:nvPr>
            <p:ph type="subTitle" idx="1"/>
          </p:nvPr>
        </p:nvSpPr>
        <p:spPr>
          <a:xfrm>
            <a:off x="1116013" y="5157788"/>
            <a:ext cx="7200900" cy="720725"/>
          </a:xfrm>
        </p:spPr>
        <p:txBody>
          <a:bodyPr/>
          <a:lstStyle/>
          <a:p>
            <a:pPr eaLnBrk="1" hangingPunct="1"/>
            <a:r>
              <a:rPr lang="fr-FR" smtClean="0"/>
              <a:t>Par Jacques Cartier</a:t>
            </a:r>
            <a:endParaRPr lang="fr-FR" sz="1200" smtClean="0"/>
          </a:p>
        </p:txBody>
      </p:sp>
      <p:sp>
        <p:nvSpPr>
          <p:cNvPr id="2052" name="Text Box 8"/>
          <p:cNvSpPr txBox="1">
            <a:spLocks noChangeArrowheads="1"/>
          </p:cNvSpPr>
          <p:nvPr/>
        </p:nvSpPr>
        <p:spPr bwMode="auto">
          <a:xfrm>
            <a:off x="1907705" y="4574268"/>
            <a:ext cx="5328591" cy="292709"/>
          </a:xfrm>
          <a:prstGeom prst="rect">
            <a:avLst/>
          </a:prstGeom>
          <a:noFill/>
          <a:ln w="9525">
            <a:noFill/>
            <a:miter lim="800000"/>
            <a:headEnd/>
            <a:tailEnd/>
          </a:ln>
        </p:spPr>
        <p:txBody>
          <a:bodyPr wrap="square">
            <a:spAutoFit/>
          </a:bodyPr>
          <a:lstStyle/>
          <a:p>
            <a:pPr algn="ctr" defTabSz="449263">
              <a:spcBef>
                <a:spcPct val="50000"/>
              </a:spcBef>
            </a:pPr>
            <a:r>
              <a:rPr lang="fr-FR" sz="1400" b="1" dirty="0" smtClean="0">
                <a:solidFill>
                  <a:schemeClr val="tx1"/>
                </a:solidFill>
                <a:latin typeface="Verdana" pitchFamily="34" charset="0"/>
              </a:rPr>
              <a:t>Page d’accueil du site Creative Commons France</a:t>
            </a:r>
            <a:endParaRPr lang="fr-FR" sz="1400" b="1" dirty="0">
              <a:solidFill>
                <a:schemeClr val="tx1"/>
              </a:solidFill>
              <a:latin typeface="Verdana" pitchFamily="34" charset="0"/>
            </a:endParaRPr>
          </a:p>
        </p:txBody>
      </p:sp>
      <p:pic>
        <p:nvPicPr>
          <p:cNvPr id="3" name="Image 2">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25" y="2409825"/>
            <a:ext cx="8972550" cy="2038350"/>
          </a:xfrm>
          <a:prstGeom prst="rect">
            <a:avLst/>
          </a:prstGeom>
          <a:ln>
            <a:solidFill>
              <a:schemeClr val="accent1"/>
            </a:solidFill>
          </a:ln>
        </p:spPr>
      </p:pic>
      <p:pic>
        <p:nvPicPr>
          <p:cNvPr id="4" name="Image 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8264" y="5589588"/>
            <a:ext cx="1227411" cy="429442"/>
          </a:xfrm>
          <a:prstGeom prst="rect">
            <a:avLst/>
          </a:prstGeom>
        </p:spPr>
      </p:pic>
      <p:pic>
        <p:nvPicPr>
          <p:cNvPr id="7" name="above_the_clouds_reduit.mp3">
            <a:hlinkClick r:id="" action="ppaction://media"/>
          </p:cNvPr>
          <p:cNvPicPr>
            <a:picLocks noRot="1" noChangeAspect="1"/>
          </p:cNvPicPr>
          <p:nvPr>
            <a:audioFile r:link="rId1"/>
          </p:nvPr>
        </p:nvPicPr>
        <p:blipFill>
          <a:blip r:embed="rId8" cstate="print"/>
          <a:stretch>
            <a:fillRect/>
          </a:stretch>
        </p:blipFill>
        <p:spPr>
          <a:xfrm>
            <a:off x="8549208" y="558924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000"/>
                                  </p:stCondLst>
                                  <p:childTnLst>
                                    <p:cmd type="call" cmd="playFrom(0.0)">
                                      <p:cBhvr>
                                        <p:cTn id="6" dur="4473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marL="3175" indent="0" eaLnBrk="1" hangingPunct="1">
              <a:spcBef>
                <a:spcPts val="600"/>
              </a:spcBef>
              <a:spcAft>
                <a:spcPts val="600"/>
              </a:spcAft>
            </a:pPr>
            <a:r>
              <a:rPr lang="fr-FR" dirty="0" smtClean="0"/>
              <a:t>Quid du logo ? (2)</a:t>
            </a:r>
            <a:endParaRPr lang="fr-FR" sz="1400" dirty="0" smtClean="0"/>
          </a:p>
        </p:txBody>
      </p:sp>
      <p:pic>
        <p:nvPicPr>
          <p:cNvPr id="4" name="Image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800" y="757880"/>
            <a:ext cx="3600400" cy="1259695"/>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389" y="2495550"/>
            <a:ext cx="8535222" cy="2589634"/>
          </a:xfrm>
          <a:prstGeom prst="rect">
            <a:avLst/>
          </a:prstGeom>
          <a:ln>
            <a:solidFill>
              <a:schemeClr val="accent1"/>
            </a:solidFill>
          </a:ln>
        </p:spPr>
      </p:pic>
    </p:spTree>
    <p:extLst>
      <p:ext uri="{BB962C8B-B14F-4D97-AF65-F5344CB8AC3E}">
        <p14:creationId xmlns:p14="http://schemas.microsoft.com/office/powerpoint/2010/main" val="610185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marL="3175" indent="0" eaLnBrk="1" hangingPunct="1">
              <a:spcBef>
                <a:spcPts val="600"/>
              </a:spcBef>
              <a:spcAft>
                <a:spcPts val="600"/>
              </a:spcAft>
            </a:pPr>
            <a:r>
              <a:rPr lang="fr-FR" dirty="0" smtClean="0"/>
              <a:t>Quid du logo ? (3)</a:t>
            </a:r>
            <a:endParaRPr lang="fr-FR" sz="1400" dirty="0" smtClean="0"/>
          </a:p>
        </p:txBody>
      </p:sp>
      <p:pic>
        <p:nvPicPr>
          <p:cNvPr id="4" name="Image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800" y="757880"/>
            <a:ext cx="3600400" cy="125969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403" y="2023457"/>
            <a:ext cx="7449195" cy="4363938"/>
          </a:xfrm>
          <a:prstGeom prst="rect">
            <a:avLst/>
          </a:prstGeom>
          <a:ln>
            <a:solidFill>
              <a:schemeClr val="accent1"/>
            </a:solidFill>
          </a:ln>
        </p:spPr>
      </p:pic>
    </p:spTree>
    <p:extLst>
      <p:ext uri="{BB962C8B-B14F-4D97-AF65-F5344CB8AC3E}">
        <p14:creationId xmlns:p14="http://schemas.microsoft.com/office/powerpoint/2010/main" val="847764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apposer le logo de votre choix (1)</a:t>
            </a:r>
            <a:endParaRPr lang="fr-FR" dirty="0"/>
          </a:p>
        </p:txBody>
      </p:sp>
      <p:pic>
        <p:nvPicPr>
          <p:cNvPr id="4" name="Imag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269" y="884716"/>
            <a:ext cx="7529463" cy="5320821"/>
          </a:xfrm>
          <a:prstGeom prst="rect">
            <a:avLst/>
          </a:prstGeom>
          <a:ln>
            <a:solidFill>
              <a:schemeClr val="accent1"/>
            </a:solidFill>
          </a:ln>
        </p:spPr>
      </p:pic>
    </p:spTree>
    <p:extLst>
      <p:ext uri="{BB962C8B-B14F-4D97-AF65-F5344CB8AC3E}">
        <p14:creationId xmlns:p14="http://schemas.microsoft.com/office/powerpoint/2010/main" val="698596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apposer le logo de votre choix (2)</a:t>
            </a:r>
            <a:endParaRPr lang="fr-FR" dirty="0"/>
          </a:p>
        </p:txBody>
      </p:sp>
      <p:pic>
        <p:nvPicPr>
          <p:cNvPr id="3" name="Imag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251" y="824416"/>
            <a:ext cx="8047498" cy="4484854"/>
          </a:xfrm>
          <a:prstGeom prst="rect">
            <a:avLst/>
          </a:prstGeom>
        </p:spPr>
      </p:pic>
    </p:spTree>
    <p:extLst>
      <p:ext uri="{BB962C8B-B14F-4D97-AF65-F5344CB8AC3E}">
        <p14:creationId xmlns:p14="http://schemas.microsoft.com/office/powerpoint/2010/main" val="3708859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Résultat sur </a:t>
            </a:r>
            <a:r>
              <a:rPr lang="fr-FR" smtClean="0"/>
              <a:t>le blogue</a:t>
            </a:r>
            <a:endParaRPr lang="fr-FR" dirty="0"/>
          </a:p>
        </p:txBody>
      </p:sp>
      <p:pic>
        <p:nvPicPr>
          <p:cNvPr id="4" name="Imag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738" y="1076160"/>
            <a:ext cx="8532524" cy="4369064"/>
          </a:xfrm>
          <a:prstGeom prst="rect">
            <a:avLst/>
          </a:prstGeom>
          <a:ln>
            <a:solidFill>
              <a:schemeClr val="accent1"/>
            </a:solidFill>
          </a:ln>
        </p:spPr>
      </p:pic>
    </p:spTree>
    <p:extLst>
      <p:ext uri="{BB962C8B-B14F-4D97-AF65-F5344CB8AC3E}">
        <p14:creationId xmlns:p14="http://schemas.microsoft.com/office/powerpoint/2010/main" val="1518008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fr-FR" smtClean="0"/>
              <a:t>Licence en Creative Commons</a:t>
            </a:r>
          </a:p>
        </p:txBody>
      </p:sp>
      <p:pic>
        <p:nvPicPr>
          <p:cNvPr id="24579" name="Picture 4" descr="creative_commons"/>
          <p:cNvPicPr>
            <a:picLocks noChangeAspect="1" noChangeArrowheads="1"/>
          </p:cNvPicPr>
          <p:nvPr/>
        </p:nvPicPr>
        <p:blipFill>
          <a:blip r:embed="rId3" cstate="print"/>
          <a:srcRect/>
          <a:stretch>
            <a:fillRect/>
          </a:stretch>
        </p:blipFill>
        <p:spPr bwMode="auto">
          <a:xfrm>
            <a:off x="5508625" y="1341438"/>
            <a:ext cx="3378200" cy="1092200"/>
          </a:xfrm>
          <a:prstGeom prst="rect">
            <a:avLst/>
          </a:prstGeom>
          <a:noFill/>
          <a:ln w="9525">
            <a:solidFill>
              <a:schemeClr val="tx1"/>
            </a:solidFill>
            <a:miter lim="800000"/>
            <a:headEnd/>
            <a:tailEnd/>
          </a:ln>
        </p:spPr>
      </p:pic>
      <p:pic>
        <p:nvPicPr>
          <p:cNvPr id="24580" name="Picture 5" descr="creative_commons_1"/>
          <p:cNvPicPr>
            <a:picLocks noChangeAspect="1" noChangeArrowheads="1"/>
          </p:cNvPicPr>
          <p:nvPr/>
        </p:nvPicPr>
        <p:blipFill>
          <a:blip r:embed="rId4" cstate="print"/>
          <a:srcRect/>
          <a:stretch>
            <a:fillRect/>
          </a:stretch>
        </p:blipFill>
        <p:spPr bwMode="auto">
          <a:xfrm>
            <a:off x="611188" y="1412875"/>
            <a:ext cx="1463675" cy="2193925"/>
          </a:xfrm>
          <a:prstGeom prst="rect">
            <a:avLst/>
          </a:prstGeom>
          <a:noFill/>
          <a:ln w="9525">
            <a:solidFill>
              <a:schemeClr val="tx1"/>
            </a:solidFill>
            <a:miter lim="800000"/>
            <a:headEnd/>
            <a:tailEnd/>
          </a:ln>
        </p:spPr>
      </p:pic>
      <p:pic>
        <p:nvPicPr>
          <p:cNvPr id="24581" name="Picture 6" descr="creative_commons_2"/>
          <p:cNvPicPr>
            <a:picLocks noChangeAspect="1" noChangeArrowheads="1"/>
          </p:cNvPicPr>
          <p:nvPr/>
        </p:nvPicPr>
        <p:blipFill>
          <a:blip r:embed="rId5" cstate="print"/>
          <a:srcRect/>
          <a:stretch>
            <a:fillRect/>
          </a:stretch>
        </p:blipFill>
        <p:spPr bwMode="auto">
          <a:xfrm>
            <a:off x="395288" y="4437063"/>
            <a:ext cx="2540000" cy="952500"/>
          </a:xfrm>
          <a:prstGeom prst="rect">
            <a:avLst/>
          </a:prstGeom>
          <a:noFill/>
          <a:ln w="9525">
            <a:solidFill>
              <a:schemeClr val="tx1"/>
            </a:solidFill>
            <a:miter lim="800000"/>
            <a:headEnd/>
            <a:tailEnd/>
          </a:ln>
        </p:spPr>
      </p:pic>
      <p:pic>
        <p:nvPicPr>
          <p:cNvPr id="24582" name="Picture 7" descr="creative_commons_6"/>
          <p:cNvPicPr>
            <a:picLocks noChangeAspect="1" noChangeArrowheads="1"/>
          </p:cNvPicPr>
          <p:nvPr/>
        </p:nvPicPr>
        <p:blipFill>
          <a:blip r:embed="rId6" cstate="print"/>
          <a:srcRect/>
          <a:stretch>
            <a:fillRect/>
          </a:stretch>
        </p:blipFill>
        <p:spPr bwMode="auto">
          <a:xfrm>
            <a:off x="3276600" y="2492375"/>
            <a:ext cx="1460500" cy="1460500"/>
          </a:xfrm>
          <a:prstGeom prst="rect">
            <a:avLst/>
          </a:prstGeom>
          <a:noFill/>
          <a:ln w="9525">
            <a:solidFill>
              <a:schemeClr val="tx1"/>
            </a:solidFill>
            <a:miter lim="800000"/>
            <a:headEnd/>
            <a:tailEnd/>
          </a:ln>
        </p:spPr>
      </p:pic>
      <p:pic>
        <p:nvPicPr>
          <p:cNvPr id="24583" name="Picture 8" descr="creative_commons_5"/>
          <p:cNvPicPr>
            <a:picLocks noChangeAspect="1" noChangeArrowheads="1"/>
          </p:cNvPicPr>
          <p:nvPr/>
        </p:nvPicPr>
        <p:blipFill>
          <a:blip r:embed="rId7" cstate="print"/>
          <a:srcRect/>
          <a:stretch>
            <a:fillRect/>
          </a:stretch>
        </p:blipFill>
        <p:spPr bwMode="auto">
          <a:xfrm>
            <a:off x="5580063" y="4797425"/>
            <a:ext cx="950912" cy="320675"/>
          </a:xfrm>
          <a:prstGeom prst="rect">
            <a:avLst/>
          </a:prstGeom>
          <a:noFill/>
          <a:ln w="9525">
            <a:noFill/>
            <a:miter lim="800000"/>
            <a:headEnd/>
            <a:tailEnd/>
          </a:ln>
        </p:spPr>
      </p:pic>
      <p:pic>
        <p:nvPicPr>
          <p:cNvPr id="24584" name="Picture 9" descr="creative_commons_3"/>
          <p:cNvPicPr>
            <a:picLocks noChangeAspect="1" noChangeArrowheads="1"/>
          </p:cNvPicPr>
          <p:nvPr/>
        </p:nvPicPr>
        <p:blipFill>
          <a:blip r:embed="rId8" cstate="print"/>
          <a:srcRect/>
          <a:stretch>
            <a:fillRect/>
          </a:stretch>
        </p:blipFill>
        <p:spPr bwMode="auto">
          <a:xfrm>
            <a:off x="5435600" y="3284538"/>
            <a:ext cx="3048000" cy="2044700"/>
          </a:xfrm>
          <a:prstGeom prst="rect">
            <a:avLst/>
          </a:prstGeom>
          <a:noFill/>
          <a:ln w="9525">
            <a:noFill/>
            <a:miter lim="800000"/>
            <a:headEnd/>
            <a:tailEnd/>
          </a:ln>
        </p:spPr>
      </p:pic>
    </p:spTree>
    <p:extLst>
      <p:ext uri="{BB962C8B-B14F-4D97-AF65-F5344CB8AC3E}">
        <p14:creationId xmlns:p14="http://schemas.microsoft.com/office/powerpoint/2010/main" val="1922029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licences</a:t>
            </a:r>
            <a:endParaRPr lang="fr-FR" dirty="0"/>
          </a:p>
        </p:txBody>
      </p:sp>
      <p:pic>
        <p:nvPicPr>
          <p:cNvPr id="5" name="Imag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168" y="816262"/>
            <a:ext cx="8063664" cy="5133018"/>
          </a:xfrm>
          <a:prstGeom prst="rect">
            <a:avLst/>
          </a:prstGeom>
          <a:ln>
            <a:solidFill>
              <a:schemeClr val="accent1"/>
            </a:solidFill>
          </a:ln>
        </p:spPr>
      </p:pic>
      <p:sp>
        <p:nvSpPr>
          <p:cNvPr id="6" name="ZoneTexte 5"/>
          <p:cNvSpPr txBox="1"/>
          <p:nvPr/>
        </p:nvSpPr>
        <p:spPr>
          <a:xfrm>
            <a:off x="6804248" y="764704"/>
            <a:ext cx="1872206" cy="292709"/>
          </a:xfrm>
          <a:prstGeom prst="rect">
            <a:avLst/>
          </a:prstGeom>
          <a:solidFill>
            <a:schemeClr val="accent1"/>
          </a:solidFill>
        </p:spPr>
        <p:txBody>
          <a:bodyPr wrap="square" rtlCol="0">
            <a:spAutoFit/>
          </a:bodyPr>
          <a:lstStyle/>
          <a:p>
            <a:r>
              <a:rPr lang="fr-FR" sz="1400" dirty="0" smtClean="0">
                <a:solidFill>
                  <a:schemeClr val="tx1"/>
                </a:solidFill>
                <a:latin typeface="+mn-lt"/>
              </a:rPr>
              <a:t>Cliquer sur l’image</a:t>
            </a:r>
            <a:endParaRPr lang="fr-FR" sz="1400" dirty="0">
              <a:solidFill>
                <a:schemeClr val="tx1"/>
              </a:solidFill>
              <a:latin typeface="+mn-lt"/>
            </a:endParaRPr>
          </a:p>
        </p:txBody>
      </p:sp>
    </p:spTree>
    <p:extLst>
      <p:ext uri="{BB962C8B-B14F-4D97-AF65-F5344CB8AC3E}">
        <p14:creationId xmlns:p14="http://schemas.microsoft.com/office/powerpoint/2010/main" val="1643056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CCO</a:t>
            </a:r>
            <a:r>
              <a:rPr lang="fr-FR" dirty="0" smtClean="0"/>
              <a:t> ?</a:t>
            </a:r>
            <a:endParaRPr lang="fr-FR" dirty="0"/>
          </a:p>
        </p:txBody>
      </p:sp>
      <p:pic>
        <p:nvPicPr>
          <p:cNvPr id="4" name="Imag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842110"/>
            <a:ext cx="6768753" cy="5839902"/>
          </a:xfrm>
          <a:prstGeom prst="rect">
            <a:avLst/>
          </a:prstGeom>
          <a:ln>
            <a:solidFill>
              <a:schemeClr val="accent1"/>
            </a:solidFill>
          </a:ln>
        </p:spPr>
      </p:pic>
    </p:spTree>
    <p:extLst>
      <p:ext uri="{BB962C8B-B14F-4D97-AF65-F5344CB8AC3E}">
        <p14:creationId xmlns:p14="http://schemas.microsoft.com/office/powerpoint/2010/main" val="859729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Domaine public ?</a:t>
            </a:r>
            <a:endParaRPr lang="fr-FR" dirty="0"/>
          </a:p>
        </p:txBody>
      </p:sp>
      <p:pic>
        <p:nvPicPr>
          <p:cNvPr id="4" name="Imag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980728"/>
            <a:ext cx="6553200" cy="1885950"/>
          </a:xfrm>
          <a:prstGeom prst="rect">
            <a:avLst/>
          </a:prstGeom>
          <a:ln>
            <a:solidFill>
              <a:schemeClr val="accent1"/>
            </a:solidFill>
          </a:ln>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7313" y="3068960"/>
            <a:ext cx="6429375" cy="2933700"/>
          </a:xfrm>
          <a:prstGeom prst="rect">
            <a:avLst/>
          </a:prstGeom>
          <a:ln>
            <a:solidFill>
              <a:schemeClr val="accent1"/>
            </a:solidFill>
          </a:ln>
        </p:spPr>
      </p:pic>
    </p:spTree>
    <p:extLst>
      <p:ext uri="{BB962C8B-B14F-4D97-AF65-F5344CB8AC3E}">
        <p14:creationId xmlns:p14="http://schemas.microsoft.com/office/powerpoint/2010/main" val="1705910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CC </a:t>
            </a:r>
            <a:r>
              <a:rPr lang="fr-FR" dirty="0" err="1" smtClean="0"/>
              <a:t>Learn</a:t>
            </a:r>
            <a:endParaRPr lang="fr-FR" dirty="0"/>
          </a:p>
        </p:txBody>
      </p:sp>
      <p:pic>
        <p:nvPicPr>
          <p:cNvPr id="4" name="Imag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912" y="764704"/>
            <a:ext cx="8176176" cy="5100215"/>
          </a:xfrm>
          <a:prstGeom prst="rect">
            <a:avLst/>
          </a:prstGeom>
        </p:spPr>
      </p:pic>
    </p:spTree>
    <p:extLst>
      <p:ext uri="{BB962C8B-B14F-4D97-AF65-F5344CB8AC3E}">
        <p14:creationId xmlns:p14="http://schemas.microsoft.com/office/powerpoint/2010/main" val="3381253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0268" y="2204864"/>
            <a:ext cx="3350547" cy="2512910"/>
          </a:xfrm>
          <a:prstGeom prst="rect">
            <a:avLst/>
          </a:prstGeom>
          <a:ln>
            <a:solidFill>
              <a:schemeClr val="accent1"/>
            </a:solidFill>
          </a:ln>
        </p:spPr>
      </p:pic>
      <p:sp>
        <p:nvSpPr>
          <p:cNvPr id="2" name="Titre 1"/>
          <p:cNvSpPr>
            <a:spLocks noGrp="1"/>
          </p:cNvSpPr>
          <p:nvPr>
            <p:ph type="title"/>
          </p:nvPr>
        </p:nvSpPr>
        <p:spPr/>
        <p:txBody>
          <a:bodyPr/>
          <a:lstStyle/>
          <a:p>
            <a:r>
              <a:rPr lang="fr-FR" dirty="0" smtClean="0"/>
              <a:t>Utilisation de ressources : réactions étudiantes</a:t>
            </a:r>
            <a:endParaRPr lang="fr-FR" dirty="0"/>
          </a:p>
        </p:txBody>
      </p:sp>
      <p:sp>
        <p:nvSpPr>
          <p:cNvPr id="3" name="Espace réservé du contenu 2"/>
          <p:cNvSpPr>
            <a:spLocks noGrp="1"/>
          </p:cNvSpPr>
          <p:nvPr>
            <p:ph idx="1"/>
          </p:nvPr>
        </p:nvSpPr>
        <p:spPr>
          <a:xfrm>
            <a:off x="381001" y="1423663"/>
            <a:ext cx="6351240" cy="3294111"/>
          </a:xfrm>
        </p:spPr>
        <p:txBody>
          <a:bodyPr/>
          <a:lstStyle/>
          <a:p>
            <a:r>
              <a:rPr lang="fr-FR" dirty="0" smtClean="0"/>
              <a:t>Le professeur :</a:t>
            </a:r>
          </a:p>
          <a:p>
            <a:pPr lvl="1"/>
            <a:r>
              <a:rPr lang="fr-FR" dirty="0" smtClean="0"/>
              <a:t>Vous avez le droit d’utiliser ces ressources ?</a:t>
            </a:r>
          </a:p>
          <a:p>
            <a:r>
              <a:rPr lang="fr-FR" dirty="0" smtClean="0"/>
              <a:t>L’étudiant :</a:t>
            </a:r>
          </a:p>
          <a:p>
            <a:pPr lvl="1"/>
            <a:r>
              <a:rPr lang="fr-FR" dirty="0" smtClean="0"/>
              <a:t>Ben quoi !</a:t>
            </a:r>
          </a:p>
          <a:p>
            <a:pPr lvl="1"/>
            <a:r>
              <a:rPr lang="fr-FR" dirty="0" smtClean="0"/>
              <a:t>C’est sur Internet !</a:t>
            </a:r>
          </a:p>
          <a:p>
            <a:pPr lvl="1"/>
            <a:r>
              <a:rPr lang="fr-FR" dirty="0" smtClean="0"/>
              <a:t>Tout le monde le fait !</a:t>
            </a:r>
          </a:p>
          <a:p>
            <a:pPr lvl="1"/>
            <a:r>
              <a:rPr lang="fr-FR" dirty="0" smtClean="0"/>
              <a:t>Ma tutrice le fait bien !</a:t>
            </a:r>
          </a:p>
          <a:p>
            <a:pPr lvl="1"/>
            <a:r>
              <a:rPr lang="fr-FR" dirty="0" smtClean="0"/>
              <a:t>Dans ma classe, je risque rien !</a:t>
            </a:r>
          </a:p>
          <a:p>
            <a:pPr lvl="1"/>
            <a:r>
              <a:rPr lang="fr-FR" dirty="0"/>
              <a:t> </a:t>
            </a:r>
            <a:r>
              <a:rPr lang="fr-FR" dirty="0" smtClean="0"/>
              <a:t>…</a:t>
            </a:r>
            <a:endParaRPr lang="fr-FR" dirty="0"/>
          </a:p>
        </p:txBody>
      </p:sp>
      <p:sp>
        <p:nvSpPr>
          <p:cNvPr id="5" name="ZoneTexte 4"/>
          <p:cNvSpPr txBox="1"/>
          <p:nvPr/>
        </p:nvSpPr>
        <p:spPr>
          <a:xfrm>
            <a:off x="5947409" y="4869160"/>
            <a:ext cx="2376264" cy="264047"/>
          </a:xfrm>
          <a:prstGeom prst="rect">
            <a:avLst/>
          </a:prstGeom>
          <a:noFill/>
        </p:spPr>
        <p:txBody>
          <a:bodyPr wrap="square" rtlCol="0">
            <a:spAutoFit/>
          </a:bodyPr>
          <a:lstStyle/>
          <a:p>
            <a:pPr algn="ctr"/>
            <a:r>
              <a:rPr lang="fr-FR" sz="1200" b="1" dirty="0">
                <a:solidFill>
                  <a:schemeClr val="tx1"/>
                </a:solidFill>
                <a:latin typeface="+mn-lt"/>
              </a:rPr>
              <a:t>Par </a:t>
            </a:r>
            <a:r>
              <a:rPr lang="fr-FR" sz="1200" b="1" dirty="0">
                <a:solidFill>
                  <a:schemeClr val="tx1"/>
                </a:solidFill>
                <a:latin typeface="+mn-lt"/>
                <a:hlinkClick r:id="rId5" action="ppaction://hlinkfile"/>
              </a:rPr>
              <a:t>Orin </a:t>
            </a:r>
            <a:r>
              <a:rPr lang="fr-FR" sz="1200" b="1" dirty="0" err="1">
                <a:solidFill>
                  <a:schemeClr val="tx1"/>
                </a:solidFill>
                <a:latin typeface="+mn-lt"/>
                <a:hlinkClick r:id="rId5" action="ppaction://hlinkfile"/>
              </a:rPr>
              <a:t>Zebest</a:t>
            </a:r>
            <a:endParaRPr lang="fr-FR" sz="1200" dirty="0">
              <a:solidFill>
                <a:schemeClr val="tx1"/>
              </a:solidFill>
              <a:latin typeface="+mn-lt"/>
            </a:endParaRPr>
          </a:p>
        </p:txBody>
      </p:sp>
    </p:spTree>
    <p:extLst>
      <p:ext uri="{BB962C8B-B14F-4D97-AF65-F5344CB8AC3E}">
        <p14:creationId xmlns:p14="http://schemas.microsoft.com/office/powerpoint/2010/main" val="229991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381000" y="1143001"/>
            <a:ext cx="8380413" cy="1997968"/>
          </a:xfrm>
          <a:solidFill>
            <a:schemeClr val="accent5"/>
          </a:solidFill>
        </p:spPr>
        <p:txBody>
          <a:bodyPr/>
          <a:lstStyle/>
          <a:p>
            <a:pPr marL="0" indent="0">
              <a:buNone/>
            </a:pPr>
            <a:r>
              <a:rPr lang="fr-FR" i="1" dirty="0" smtClean="0"/>
              <a:t>« Le </a:t>
            </a:r>
            <a:r>
              <a:rPr lang="fr-FR" i="1" dirty="0">
                <a:hlinkClick r:id="rId3" action="ppaction://hlinkfile" tooltip="droit d'auteur"/>
              </a:rPr>
              <a:t>droit d’auteur</a:t>
            </a:r>
            <a:r>
              <a:rPr lang="fr-FR" i="1" dirty="0"/>
              <a:t> ne se dépose pas, contrairement à une </a:t>
            </a:r>
            <a:r>
              <a:rPr lang="fr-FR" i="1" dirty="0">
                <a:hlinkClick r:id="rId4" action="ppaction://hlinkfile" tooltip="marque"/>
              </a:rPr>
              <a:t>marque</a:t>
            </a:r>
            <a:r>
              <a:rPr lang="fr-FR" i="1" dirty="0"/>
              <a:t> ou un </a:t>
            </a:r>
            <a:r>
              <a:rPr lang="fr-FR" i="1" dirty="0">
                <a:hlinkClick r:id="rId5" action="ppaction://hlinkfile" tooltip="brevet"/>
              </a:rPr>
              <a:t>brevet</a:t>
            </a:r>
            <a:r>
              <a:rPr lang="fr-FR" i="1" dirty="0"/>
              <a:t>, il est donc automatique ; ce qui implique que le droit d’auteur s’applique automatiquement à une œuvre dès sa création. L’auteur d’une œuvre a donc la garantie que personne ne puisse reproduire, diffuser ou distribuer son œuvre sans son autorisation expresse</a:t>
            </a:r>
            <a:r>
              <a:rPr lang="fr-FR" i="1" dirty="0" smtClean="0"/>
              <a:t>. »</a:t>
            </a:r>
            <a:endParaRPr lang="fr-FR" i="1" dirty="0"/>
          </a:p>
        </p:txBody>
      </p:sp>
      <p:sp>
        <p:nvSpPr>
          <p:cNvPr id="2" name="Titre 1"/>
          <p:cNvSpPr>
            <a:spLocks noGrp="1"/>
          </p:cNvSpPr>
          <p:nvPr>
            <p:ph type="title"/>
          </p:nvPr>
        </p:nvSpPr>
        <p:spPr/>
        <p:txBody>
          <a:bodyPr/>
          <a:lstStyle/>
          <a:p>
            <a:r>
              <a:rPr lang="fr-FR" dirty="0" smtClean="0"/>
              <a:t>Oui, mais juridiquement ? (1)</a:t>
            </a:r>
            <a:endParaRPr lang="fr-FR" dirty="0"/>
          </a:p>
        </p:txBody>
      </p:sp>
      <p:sp>
        <p:nvSpPr>
          <p:cNvPr id="5" name="ZoneTexte 4"/>
          <p:cNvSpPr txBox="1"/>
          <p:nvPr/>
        </p:nvSpPr>
        <p:spPr>
          <a:xfrm>
            <a:off x="4999576" y="2812405"/>
            <a:ext cx="4118078" cy="264047"/>
          </a:xfrm>
          <a:prstGeom prst="rect">
            <a:avLst/>
          </a:prstGeom>
          <a:solidFill>
            <a:schemeClr val="accent1"/>
          </a:solidFill>
        </p:spPr>
        <p:txBody>
          <a:bodyPr wrap="square" rtlCol="0">
            <a:spAutoFit/>
          </a:bodyPr>
          <a:lstStyle/>
          <a:p>
            <a:r>
              <a:rPr lang="fr-FR" sz="1200" dirty="0" smtClean="0">
                <a:solidFill>
                  <a:schemeClr val="tx1"/>
                </a:solidFill>
                <a:latin typeface="+mn-lt"/>
              </a:rPr>
              <a:t>Source site de Muriel </a:t>
            </a:r>
            <a:r>
              <a:rPr lang="fr-FR" sz="1200" dirty="0" err="1" smtClean="0">
                <a:solidFill>
                  <a:schemeClr val="tx1"/>
                </a:solidFill>
                <a:latin typeface="+mn-lt"/>
              </a:rPr>
              <a:t>Cahen</a:t>
            </a:r>
            <a:r>
              <a:rPr lang="fr-FR" sz="1200" dirty="0" smtClean="0">
                <a:solidFill>
                  <a:schemeClr val="tx1"/>
                </a:solidFill>
                <a:latin typeface="+mn-lt"/>
              </a:rPr>
              <a:t> : cliquer sur l’image</a:t>
            </a:r>
            <a:endParaRPr lang="fr-FR" sz="1200" dirty="0">
              <a:solidFill>
                <a:schemeClr val="tx1"/>
              </a:solidFill>
              <a:latin typeface="+mn-lt"/>
            </a:endParaRPr>
          </a:p>
        </p:txBody>
      </p:sp>
      <p:pic>
        <p:nvPicPr>
          <p:cNvPr id="10" name="Image 9">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9575" y="3284984"/>
            <a:ext cx="4118079" cy="1656184"/>
          </a:xfrm>
          <a:prstGeom prst="rect">
            <a:avLst/>
          </a:prstGeom>
          <a:ln>
            <a:solidFill>
              <a:schemeClr val="accent1"/>
            </a:solidFill>
          </a:ln>
        </p:spPr>
      </p:pic>
      <p:sp>
        <p:nvSpPr>
          <p:cNvPr id="12" name="ZoneTexte 11"/>
          <p:cNvSpPr txBox="1"/>
          <p:nvPr/>
        </p:nvSpPr>
        <p:spPr>
          <a:xfrm>
            <a:off x="755576" y="4111526"/>
            <a:ext cx="3600400" cy="146629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pPr marL="285750" indent="-285750">
              <a:buFont typeface="Arial" pitchFamily="34" charset="0"/>
              <a:buChar char="•"/>
            </a:pPr>
            <a:r>
              <a:rPr lang="fr-FR" sz="2400" dirty="0" smtClean="0">
                <a:solidFill>
                  <a:schemeClr val="tx1"/>
                </a:solidFill>
                <a:latin typeface="+mn-lt"/>
              </a:rPr>
              <a:t>Droit </a:t>
            </a:r>
            <a:r>
              <a:rPr lang="fr-FR" sz="2400" dirty="0">
                <a:solidFill>
                  <a:schemeClr val="tx1"/>
                </a:solidFill>
                <a:latin typeface="+mn-lt"/>
              </a:rPr>
              <a:t>à la </a:t>
            </a:r>
            <a:r>
              <a:rPr lang="fr-FR" sz="2400" dirty="0" smtClean="0">
                <a:solidFill>
                  <a:schemeClr val="tx1"/>
                </a:solidFill>
                <a:latin typeface="+mn-lt"/>
              </a:rPr>
              <a:t>paternité</a:t>
            </a:r>
            <a:endParaRPr lang="fr-FR" sz="2400" dirty="0">
              <a:solidFill>
                <a:schemeClr val="tx1"/>
              </a:solidFill>
              <a:latin typeface="+mn-lt"/>
            </a:endParaRPr>
          </a:p>
          <a:p>
            <a:pPr marL="285750" indent="-285750">
              <a:buFont typeface="Arial" pitchFamily="34" charset="0"/>
              <a:buChar char="•"/>
            </a:pPr>
            <a:r>
              <a:rPr lang="fr-FR" sz="2400" dirty="0" smtClean="0">
                <a:solidFill>
                  <a:schemeClr val="tx1"/>
                </a:solidFill>
                <a:latin typeface="+mn-lt"/>
              </a:rPr>
              <a:t>Droit </a:t>
            </a:r>
            <a:r>
              <a:rPr lang="fr-FR" sz="2400" dirty="0">
                <a:solidFill>
                  <a:schemeClr val="tx1"/>
                </a:solidFill>
                <a:latin typeface="+mn-lt"/>
              </a:rPr>
              <a:t>au respect</a:t>
            </a:r>
          </a:p>
          <a:p>
            <a:pPr marL="285750" indent="-285750">
              <a:buFont typeface="Arial" pitchFamily="34" charset="0"/>
              <a:buChar char="•"/>
            </a:pPr>
            <a:r>
              <a:rPr lang="fr-FR" sz="2400" dirty="0" smtClean="0">
                <a:solidFill>
                  <a:schemeClr val="tx1"/>
                </a:solidFill>
                <a:latin typeface="+mn-lt"/>
              </a:rPr>
              <a:t>Droit </a:t>
            </a:r>
            <a:r>
              <a:rPr lang="fr-FR" sz="2400" dirty="0">
                <a:solidFill>
                  <a:schemeClr val="tx1"/>
                </a:solidFill>
                <a:latin typeface="+mn-lt"/>
              </a:rPr>
              <a:t>de repentir</a:t>
            </a:r>
          </a:p>
          <a:p>
            <a:pPr marL="285750" indent="-285750">
              <a:buFont typeface="Arial" pitchFamily="34" charset="0"/>
              <a:buChar char="•"/>
            </a:pPr>
            <a:r>
              <a:rPr lang="fr-FR" sz="2400" dirty="0" smtClean="0">
                <a:solidFill>
                  <a:schemeClr val="tx1"/>
                </a:solidFill>
                <a:latin typeface="+mn-lt"/>
              </a:rPr>
              <a:t>Droit </a:t>
            </a:r>
            <a:r>
              <a:rPr lang="fr-FR" sz="2400" dirty="0">
                <a:solidFill>
                  <a:schemeClr val="tx1"/>
                </a:solidFill>
                <a:latin typeface="+mn-lt"/>
              </a:rPr>
              <a:t>de </a:t>
            </a:r>
            <a:r>
              <a:rPr lang="fr-FR" sz="2400" dirty="0" smtClean="0">
                <a:solidFill>
                  <a:schemeClr val="tx1"/>
                </a:solidFill>
                <a:latin typeface="+mn-lt"/>
              </a:rPr>
              <a:t>divulgation</a:t>
            </a:r>
            <a:endParaRPr lang="fr-FR" sz="2400" dirty="0">
              <a:solidFill>
                <a:schemeClr val="tx1"/>
              </a:solidFill>
              <a:latin typeface="+mn-lt"/>
            </a:endParaRPr>
          </a:p>
        </p:txBody>
      </p:sp>
      <p:sp>
        <p:nvSpPr>
          <p:cNvPr id="3" name="ZoneTexte 2"/>
          <p:cNvSpPr txBox="1"/>
          <p:nvPr/>
        </p:nvSpPr>
        <p:spPr>
          <a:xfrm>
            <a:off x="1367644" y="3451586"/>
            <a:ext cx="2376264" cy="493084"/>
          </a:xfrm>
          <a:prstGeom prst="rect">
            <a:avLst/>
          </a:prstGeom>
          <a:solidFill>
            <a:schemeClr val="accent5"/>
          </a:solidFill>
        </p:spPr>
        <p:txBody>
          <a:bodyPr wrap="square" rtlCol="0">
            <a:spAutoFit/>
          </a:bodyPr>
          <a:lstStyle/>
          <a:p>
            <a:pPr algn="ctr"/>
            <a:r>
              <a:rPr lang="fr-FR" sz="2800" dirty="0" smtClean="0">
                <a:solidFill>
                  <a:schemeClr val="tx1"/>
                </a:solidFill>
                <a:latin typeface="+mn-lt"/>
              </a:rPr>
              <a:t>Droit moral</a:t>
            </a:r>
            <a:endParaRPr lang="fr-FR" sz="2800" dirty="0">
              <a:solidFill>
                <a:schemeClr val="tx1"/>
              </a:solidFill>
              <a:latin typeface="+mn-lt"/>
            </a:endParaRPr>
          </a:p>
        </p:txBody>
      </p:sp>
    </p:spTree>
    <p:extLst>
      <p:ext uri="{BB962C8B-B14F-4D97-AF65-F5344CB8AC3E}">
        <p14:creationId xmlns:p14="http://schemas.microsoft.com/office/powerpoint/2010/main" val="2560349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Oui, mais juridiquement ? (2)</a:t>
            </a:r>
            <a:endParaRPr lang="fr-FR" dirty="0"/>
          </a:p>
        </p:txBody>
      </p:sp>
      <p:sp>
        <p:nvSpPr>
          <p:cNvPr id="3" name="Espace réservé du contenu 2"/>
          <p:cNvSpPr>
            <a:spLocks noGrp="1"/>
          </p:cNvSpPr>
          <p:nvPr>
            <p:ph idx="1"/>
          </p:nvPr>
        </p:nvSpPr>
        <p:spPr/>
        <p:txBody>
          <a:bodyPr/>
          <a:lstStyle/>
          <a:p>
            <a:r>
              <a:rPr lang="fr-FR" dirty="0" smtClean="0"/>
              <a:t>2 jurisprudences</a:t>
            </a:r>
          </a:p>
          <a:p>
            <a:pPr lvl="1"/>
            <a:r>
              <a:rPr lang="fr-FR" dirty="0" smtClean="0"/>
              <a:t>Juridiction d’Amsterdam</a:t>
            </a:r>
          </a:p>
          <a:p>
            <a:pPr lvl="1"/>
            <a:r>
              <a:rPr lang="fr-FR" dirty="0" smtClean="0"/>
              <a:t>Juridiction espagnole</a:t>
            </a:r>
            <a:endParaRPr lang="fr-FR" dirty="0"/>
          </a:p>
        </p:txBody>
      </p:sp>
      <p:sp>
        <p:nvSpPr>
          <p:cNvPr id="4" name="Rectangle 3"/>
          <p:cNvSpPr/>
          <p:nvPr/>
        </p:nvSpPr>
        <p:spPr>
          <a:xfrm>
            <a:off x="827584" y="2564904"/>
            <a:ext cx="7488832" cy="2611421"/>
          </a:xfrm>
          <a:prstGeom prst="rect">
            <a:avLst/>
          </a:prstGeom>
          <a:solidFill>
            <a:schemeClr val="accent5"/>
          </a:solidFill>
        </p:spPr>
        <p:txBody>
          <a:bodyPr wrap="square">
            <a:spAutoFit/>
          </a:bodyPr>
          <a:lstStyle/>
          <a:p>
            <a:pPr algn="just"/>
            <a:r>
              <a:rPr lang="fr-FR" i="1" dirty="0" smtClean="0">
                <a:solidFill>
                  <a:schemeClr val="tx1"/>
                </a:solidFill>
                <a:latin typeface="+mn-lt"/>
              </a:rPr>
              <a:t>« Il </a:t>
            </a:r>
            <a:r>
              <a:rPr lang="fr-FR" i="1" dirty="0">
                <a:solidFill>
                  <a:schemeClr val="tx1"/>
                </a:solidFill>
                <a:latin typeface="+mn-lt"/>
              </a:rPr>
              <a:t>semble donc que les licences </a:t>
            </a:r>
            <a:r>
              <a:rPr lang="fr-FR" i="1" dirty="0" err="1">
                <a:solidFill>
                  <a:schemeClr val="tx1"/>
                </a:solidFill>
                <a:latin typeface="+mn-lt"/>
              </a:rPr>
              <a:t>creative</a:t>
            </a:r>
            <a:r>
              <a:rPr lang="fr-FR" i="1" dirty="0">
                <a:solidFill>
                  <a:schemeClr val="tx1"/>
                </a:solidFill>
                <a:latin typeface="+mn-lt"/>
              </a:rPr>
              <a:t> </a:t>
            </a:r>
            <a:r>
              <a:rPr lang="fr-FR" i="1" dirty="0" err="1">
                <a:solidFill>
                  <a:schemeClr val="tx1"/>
                </a:solidFill>
                <a:latin typeface="+mn-lt"/>
              </a:rPr>
              <a:t>commons</a:t>
            </a:r>
            <a:r>
              <a:rPr lang="fr-FR" i="1" dirty="0">
                <a:solidFill>
                  <a:schemeClr val="tx1"/>
                </a:solidFill>
                <a:latin typeface="+mn-lt"/>
              </a:rPr>
              <a:t> soient valables, à en croire la jurisprudence étrangère, et donc conformes au droit français.</a:t>
            </a:r>
          </a:p>
          <a:p>
            <a:pPr algn="just"/>
            <a:r>
              <a:rPr lang="fr-FR" i="1" dirty="0">
                <a:solidFill>
                  <a:schemeClr val="tx1"/>
                </a:solidFill>
                <a:latin typeface="+mn-lt"/>
              </a:rPr>
              <a:t>Ce système a en tout cas de beaux jours devant lui, étant donnée la liberté offerte aux auteurs de moduler leurs prérogatives en fonction de leurs aspirations et besoins personnels. Il est clair que le droit d’auteur sera plus adapté à un auteur souhaitant diffuser son œuvre seulement contre rémunération ; ce qui n’est pas le cas de chacun</a:t>
            </a:r>
            <a:r>
              <a:rPr lang="fr-FR" i="1" dirty="0" smtClean="0">
                <a:solidFill>
                  <a:schemeClr val="tx1"/>
                </a:solidFill>
                <a:latin typeface="+mn-lt"/>
              </a:rPr>
              <a:t>. »</a:t>
            </a:r>
            <a:endParaRPr lang="fr-FR" i="1" dirty="0">
              <a:solidFill>
                <a:schemeClr val="tx1"/>
              </a:solidFill>
              <a:latin typeface="+mn-lt"/>
            </a:endParaRPr>
          </a:p>
          <a:p>
            <a:endParaRPr lang="fr-FR" sz="1400" dirty="0">
              <a:solidFill>
                <a:schemeClr val="tx1"/>
              </a:solidFill>
              <a:effectLst/>
              <a:latin typeface="+mn-lt"/>
            </a:endParaRPr>
          </a:p>
        </p:txBody>
      </p:sp>
      <p:sp>
        <p:nvSpPr>
          <p:cNvPr id="16" name="ZoneTexte 15"/>
          <p:cNvSpPr txBox="1"/>
          <p:nvPr/>
        </p:nvSpPr>
        <p:spPr>
          <a:xfrm>
            <a:off x="3815408" y="5355951"/>
            <a:ext cx="5328592" cy="264047"/>
          </a:xfrm>
          <a:prstGeom prst="rect">
            <a:avLst/>
          </a:prstGeom>
          <a:solidFill>
            <a:schemeClr val="accent1"/>
          </a:solidFill>
          <a:ln>
            <a:solidFill>
              <a:schemeClr val="accent1"/>
            </a:solidFill>
          </a:ln>
        </p:spPr>
        <p:txBody>
          <a:bodyPr wrap="square" rtlCol="0">
            <a:spAutoFit/>
          </a:bodyPr>
          <a:lstStyle/>
          <a:p>
            <a:pPr algn="ctr"/>
            <a:r>
              <a:rPr lang="fr-FR" sz="1200" dirty="0">
                <a:solidFill>
                  <a:schemeClr val="tx1"/>
                </a:solidFill>
                <a:latin typeface="+mn-lt"/>
                <a:hlinkClick r:id="rId3"/>
              </a:rPr>
              <a:t>http://</a:t>
            </a:r>
            <a:r>
              <a:rPr lang="fr-FR" sz="1200" dirty="0" smtClean="0">
                <a:solidFill>
                  <a:schemeClr val="tx1"/>
                </a:solidFill>
                <a:latin typeface="+mn-lt"/>
                <a:hlinkClick r:id="rId3"/>
              </a:rPr>
              <a:t>www.murielle-cahen.com/publications/p_creative.asp</a:t>
            </a:r>
            <a:r>
              <a:rPr lang="fr-FR" sz="1200" dirty="0" smtClean="0">
                <a:solidFill>
                  <a:schemeClr val="tx1"/>
                </a:solidFill>
                <a:latin typeface="+mn-lt"/>
              </a:rPr>
              <a:t> </a:t>
            </a:r>
            <a:endParaRPr lang="fr-FR" sz="1200" dirty="0">
              <a:solidFill>
                <a:schemeClr val="tx1"/>
              </a:solidFill>
              <a:latin typeface="+mn-lt"/>
            </a:endParaRPr>
          </a:p>
        </p:txBody>
      </p:sp>
    </p:spTree>
    <p:extLst>
      <p:ext uri="{BB962C8B-B14F-4D97-AF65-F5344CB8AC3E}">
        <p14:creationId xmlns:p14="http://schemas.microsoft.com/office/powerpoint/2010/main" val="1051802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r-FR" dirty="0" smtClean="0"/>
              <a:t>Un exemple avec l’image</a:t>
            </a:r>
          </a:p>
        </p:txBody>
      </p:sp>
      <p:pic>
        <p:nvPicPr>
          <p:cNvPr id="20483" name="Picture 3" descr="photo"/>
          <p:cNvPicPr>
            <a:picLocks noChangeAspect="1" noChangeArrowheads="1"/>
          </p:cNvPicPr>
          <p:nvPr/>
        </p:nvPicPr>
        <p:blipFill>
          <a:blip r:embed="rId3" cstate="print"/>
          <a:srcRect/>
          <a:stretch>
            <a:fillRect/>
          </a:stretch>
        </p:blipFill>
        <p:spPr bwMode="auto">
          <a:xfrm>
            <a:off x="900113" y="908050"/>
            <a:ext cx="7586662" cy="476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fr-FR" smtClean="0"/>
              <a:t>Belles images de voiliers</a:t>
            </a:r>
          </a:p>
        </p:txBody>
      </p:sp>
      <p:pic>
        <p:nvPicPr>
          <p:cNvPr id="21507" name="Picture 4" descr="voilier1">
            <a:hlinkClick r:id="rId4"/>
          </p:cNvPr>
          <p:cNvPicPr>
            <a:picLocks noChangeAspect="1" noChangeArrowheads="1"/>
          </p:cNvPicPr>
          <p:nvPr/>
        </p:nvPicPr>
        <p:blipFill>
          <a:blip r:embed="rId5" cstate="print"/>
          <a:srcRect/>
          <a:stretch>
            <a:fillRect/>
          </a:stretch>
        </p:blipFill>
        <p:spPr bwMode="auto">
          <a:xfrm>
            <a:off x="1187450" y="836613"/>
            <a:ext cx="3508375" cy="3508375"/>
          </a:xfrm>
          <a:prstGeom prst="rect">
            <a:avLst/>
          </a:prstGeom>
          <a:noFill/>
          <a:ln w="9525">
            <a:solidFill>
              <a:schemeClr val="tx1"/>
            </a:solidFill>
            <a:miter lim="800000"/>
            <a:headEnd/>
            <a:tailEnd/>
          </a:ln>
        </p:spPr>
      </p:pic>
      <p:sp>
        <p:nvSpPr>
          <p:cNvPr id="21508" name="Rectangle 5"/>
          <p:cNvSpPr>
            <a:spLocks noChangeArrowheads="1"/>
          </p:cNvSpPr>
          <p:nvPr/>
        </p:nvSpPr>
        <p:spPr bwMode="auto">
          <a:xfrm>
            <a:off x="395288" y="4652963"/>
            <a:ext cx="6897687" cy="261937"/>
          </a:xfrm>
          <a:prstGeom prst="rect">
            <a:avLst/>
          </a:prstGeom>
          <a:solidFill>
            <a:srgbClr val="99CC00"/>
          </a:solidFill>
          <a:ln w="9525">
            <a:noFill/>
            <a:miter lim="800000"/>
            <a:headEnd/>
            <a:tailEnd/>
          </a:ln>
        </p:spPr>
        <p:txBody>
          <a:bodyPr wrap="none">
            <a:spAutoFit/>
          </a:bodyPr>
          <a:lstStyle/>
          <a:p>
            <a:pPr defTabSz="449263"/>
            <a:r>
              <a:rPr lang="fr-FR" sz="1200">
                <a:latin typeface="Verdana" pitchFamily="34" charset="0"/>
                <a:hlinkClick r:id="rId4"/>
              </a:rPr>
              <a:t>http://www.linternaute.com/homme/mode-de-vie/dossier/experience-extreme/4.shtml</a:t>
            </a:r>
            <a:endParaRPr lang="fr-FR" sz="1200">
              <a:latin typeface="Verdana" pitchFamily="34" charset="0"/>
            </a:endParaRPr>
          </a:p>
        </p:txBody>
      </p:sp>
      <p:sp>
        <p:nvSpPr>
          <p:cNvPr id="154630" name="Rectangle 6"/>
          <p:cNvSpPr>
            <a:spLocks noGrp="1" noChangeArrowheads="1"/>
          </p:cNvSpPr>
          <p:nvPr>
            <p:ph type="body" idx="1"/>
          </p:nvPr>
        </p:nvSpPr>
        <p:spPr>
          <a:xfrm>
            <a:off x="395288" y="5157788"/>
            <a:ext cx="8380412" cy="503237"/>
          </a:xfrm>
        </p:spPr>
        <p:txBody>
          <a:bodyPr/>
          <a:lstStyle/>
          <a:p>
            <a:pPr eaLnBrk="1" hangingPunct="1"/>
            <a:r>
              <a:rPr lang="fr-FR" smtClean="0"/>
              <a:t>Puis-je enregistrer cette image et l’utiliser ?</a:t>
            </a:r>
          </a:p>
        </p:txBody>
      </p:sp>
      <p:pic>
        <p:nvPicPr>
          <p:cNvPr id="154631" name="Picture 7" descr="copyright"/>
          <p:cNvPicPr>
            <a:picLocks noChangeAspect="1" noChangeArrowheads="1"/>
          </p:cNvPicPr>
          <p:nvPr/>
        </p:nvPicPr>
        <p:blipFill>
          <a:blip r:embed="rId6" cstate="print"/>
          <a:srcRect/>
          <a:stretch>
            <a:fillRect/>
          </a:stretch>
        </p:blipFill>
        <p:spPr bwMode="auto">
          <a:xfrm>
            <a:off x="5651500" y="836613"/>
            <a:ext cx="3048000" cy="3035300"/>
          </a:xfrm>
          <a:prstGeom prst="rect">
            <a:avLst/>
          </a:prstGeom>
          <a:noFill/>
          <a:ln w="9525">
            <a:noFill/>
            <a:miter lim="800000"/>
            <a:headEnd/>
            <a:tailEnd/>
          </a:ln>
        </p:spPr>
      </p:pic>
      <p:sp>
        <p:nvSpPr>
          <p:cNvPr id="154633" name="Text Box 9"/>
          <p:cNvSpPr txBox="1">
            <a:spLocks noChangeArrowheads="1"/>
          </p:cNvSpPr>
          <p:nvPr/>
        </p:nvSpPr>
        <p:spPr bwMode="auto">
          <a:xfrm>
            <a:off x="5795963" y="3933825"/>
            <a:ext cx="2663825" cy="546100"/>
          </a:xfrm>
          <a:prstGeom prst="rect">
            <a:avLst/>
          </a:prstGeom>
          <a:noFill/>
          <a:ln w="9525">
            <a:noFill/>
            <a:miter lim="800000"/>
            <a:headEnd/>
            <a:tailEnd/>
          </a:ln>
        </p:spPr>
        <p:txBody>
          <a:bodyPr>
            <a:spAutoFit/>
          </a:bodyPr>
          <a:lstStyle/>
          <a:p>
            <a:pPr algn="ctr" defTabSz="449263">
              <a:spcBef>
                <a:spcPct val="50000"/>
              </a:spcBef>
            </a:pPr>
            <a:r>
              <a:rPr lang="fr-FR" sz="3200">
                <a:solidFill>
                  <a:schemeClr val="tx1"/>
                </a:solidFill>
                <a:latin typeface="Verdana" pitchFamily="34" charset="0"/>
              </a:rPr>
              <a:t>Copyright</a:t>
            </a:r>
          </a:p>
        </p:txBody>
      </p:sp>
      <p:pic>
        <p:nvPicPr>
          <p:cNvPr id="8" name="bateau-tangue.mp3">
            <a:hlinkClick r:id="" action="ppaction://media"/>
          </p:cNvPr>
          <p:cNvPicPr>
            <a:picLocks noRot="1" noChangeAspect="1"/>
          </p:cNvPicPr>
          <p:nvPr>
            <a:audioFile r:link="rId1"/>
          </p:nvPr>
        </p:nvPicPr>
        <p:blipFill>
          <a:blip r:embed="rId7" cstate="print"/>
          <a:srcRect/>
          <a:stretch>
            <a:fillRect/>
          </a:stretch>
        </p:blipFill>
        <p:spPr bwMode="auto">
          <a:xfrm>
            <a:off x="468313" y="40767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94" fill="hold"/>
                                        <p:tgtEl>
                                          <p:spTgt spid="8"/>
                                        </p:tgtEl>
                                      </p:cBhvr>
                                    </p:cmd>
                                  </p:childTnLst>
                                </p:cTn>
                              </p:par>
                              <p:par>
                                <p:cTn id="7" presetID="1" presetClass="entr" presetSubtype="0" fill="hold" grpId="0" nodeType="withEffect">
                                  <p:stCondLst>
                                    <p:cond delay="3000"/>
                                  </p:stCondLst>
                                  <p:childTnLst>
                                    <p:set>
                                      <p:cBhvr>
                                        <p:cTn id="8" dur="1" fill="hold">
                                          <p:stCondLst>
                                            <p:cond delay="0"/>
                                          </p:stCondLst>
                                        </p:cTn>
                                        <p:tgtEl>
                                          <p:spTgt spid="154630">
                                            <p:txEl>
                                              <p:pRg st="0" end="0"/>
                                            </p:txEl>
                                          </p:spTgt>
                                        </p:tgtEl>
                                        <p:attrNameLst>
                                          <p:attrName>style.visibility</p:attrName>
                                        </p:attrNameLst>
                                      </p:cBhvr>
                                      <p:to>
                                        <p:strVal val="visible"/>
                                      </p:to>
                                    </p:set>
                                  </p:childTnLst>
                                </p:cTn>
                              </p:par>
                            </p:childTnLst>
                          </p:cTn>
                        </p:par>
                        <p:par>
                          <p:cTn id="9" fill="hold">
                            <p:stCondLst>
                              <p:cond delay="13194"/>
                            </p:stCondLst>
                            <p:childTnLst>
                              <p:par>
                                <p:cTn id="10" presetID="1" presetClass="entr" presetSubtype="0" fill="hold" nodeType="afterEffect">
                                  <p:stCondLst>
                                    <p:cond delay="2000"/>
                                  </p:stCondLst>
                                  <p:childTnLst>
                                    <p:set>
                                      <p:cBhvr>
                                        <p:cTn id="11" dur="1" fill="hold">
                                          <p:stCondLst>
                                            <p:cond delay="0"/>
                                          </p:stCondLst>
                                        </p:cTn>
                                        <p:tgtEl>
                                          <p:spTgt spid="154631"/>
                                        </p:tgtEl>
                                        <p:attrNameLst>
                                          <p:attrName>style.visibility</p:attrName>
                                        </p:attrNameLst>
                                      </p:cBhvr>
                                      <p:to>
                                        <p:strVal val="visible"/>
                                      </p:to>
                                    </p:set>
                                  </p:childTnLst>
                                </p:cTn>
                              </p:par>
                            </p:childTnLst>
                          </p:cTn>
                        </p:par>
                        <p:par>
                          <p:cTn id="12" fill="hold">
                            <p:stCondLst>
                              <p:cond delay="15194"/>
                            </p:stCondLst>
                            <p:childTnLst>
                              <p:par>
                                <p:cTn id="13" presetID="1" presetClass="entr" presetSubtype="0" fill="hold" grpId="0" nodeType="afterEffect">
                                  <p:stCondLst>
                                    <p:cond delay="2000"/>
                                  </p:stCondLst>
                                  <p:childTnLst>
                                    <p:set>
                                      <p:cBhvr>
                                        <p:cTn id="14" dur="1" fill="hold">
                                          <p:stCondLst>
                                            <p:cond delay="0"/>
                                          </p:stCondLst>
                                        </p:cTn>
                                        <p:tgtEl>
                                          <p:spTgt spid="154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154630" grpId="0" build="p"/>
      <p:bldP spid="1546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r>
              <a:rPr lang="fr-FR" smtClean="0"/>
              <a:t>Utiliser des ressources en toute légalité</a:t>
            </a:r>
          </a:p>
        </p:txBody>
      </p:sp>
      <p:pic>
        <p:nvPicPr>
          <p:cNvPr id="22531" name="Image 3" descr="c2i1_referentiel.jpg">
            <a:hlinkClick r:id="rId3"/>
          </p:cNvPr>
          <p:cNvPicPr>
            <a:picLocks noChangeAspect="1"/>
          </p:cNvPicPr>
          <p:nvPr/>
        </p:nvPicPr>
        <p:blipFill>
          <a:blip r:embed="rId4" cstate="print"/>
          <a:srcRect/>
          <a:stretch>
            <a:fillRect/>
          </a:stretch>
        </p:blipFill>
        <p:spPr bwMode="auto">
          <a:xfrm>
            <a:off x="338138" y="981075"/>
            <a:ext cx="8467725" cy="2143125"/>
          </a:xfrm>
          <a:prstGeom prst="rect">
            <a:avLst/>
          </a:prstGeom>
          <a:noFill/>
          <a:ln w="9525">
            <a:solidFill>
              <a:schemeClr val="tx1"/>
            </a:solidFill>
            <a:miter lim="800000"/>
            <a:headEnd/>
            <a:tailEnd/>
          </a:ln>
        </p:spPr>
      </p:pic>
      <p:pic>
        <p:nvPicPr>
          <p:cNvPr id="22532" name="Image 4" descr="aigrain.jpg">
            <a:hlinkClick r:id="rId5"/>
          </p:cNvPr>
          <p:cNvPicPr>
            <a:picLocks noChangeAspect="1"/>
          </p:cNvPicPr>
          <p:nvPr/>
        </p:nvPicPr>
        <p:blipFill>
          <a:blip r:embed="rId6" cstate="print"/>
          <a:srcRect/>
          <a:stretch>
            <a:fillRect/>
          </a:stretch>
        </p:blipFill>
        <p:spPr bwMode="auto">
          <a:xfrm>
            <a:off x="539750" y="4005263"/>
            <a:ext cx="2190750" cy="838200"/>
          </a:xfrm>
          <a:prstGeom prst="rect">
            <a:avLst/>
          </a:prstGeom>
          <a:noFill/>
          <a:ln w="9525">
            <a:noFill/>
            <a:miter lim="800000"/>
            <a:headEnd/>
            <a:tailEnd/>
          </a:ln>
        </p:spPr>
      </p:pic>
      <p:pic>
        <p:nvPicPr>
          <p:cNvPr id="22533" name="Image 6" descr="aigrain1.jpg">
            <a:hlinkClick r:id="rId5"/>
          </p:cNvPr>
          <p:cNvPicPr>
            <a:picLocks noChangeAspect="1"/>
          </p:cNvPicPr>
          <p:nvPr/>
        </p:nvPicPr>
        <p:blipFill>
          <a:blip r:embed="rId7" cstate="print"/>
          <a:srcRect/>
          <a:stretch>
            <a:fillRect/>
          </a:stretch>
        </p:blipFill>
        <p:spPr bwMode="auto">
          <a:xfrm>
            <a:off x="2987675" y="3716338"/>
            <a:ext cx="5153025" cy="29241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r>
              <a:rPr lang="fr-FR" smtClean="0"/>
              <a:t>Utiliser des ressources en toute légalité</a:t>
            </a:r>
          </a:p>
        </p:txBody>
      </p:sp>
      <p:pic>
        <p:nvPicPr>
          <p:cNvPr id="23555" name="Image 7" descr="springer2.jpg">
            <a:hlinkClick r:id="rId3"/>
          </p:cNvPr>
          <p:cNvPicPr>
            <a:picLocks noChangeAspect="1"/>
          </p:cNvPicPr>
          <p:nvPr/>
        </p:nvPicPr>
        <p:blipFill>
          <a:blip r:embed="rId4" cstate="print"/>
          <a:srcRect/>
          <a:stretch>
            <a:fillRect/>
          </a:stretch>
        </p:blipFill>
        <p:spPr bwMode="auto">
          <a:xfrm>
            <a:off x="39688" y="836613"/>
            <a:ext cx="6008687" cy="3049587"/>
          </a:xfrm>
          <a:prstGeom prst="rect">
            <a:avLst/>
          </a:prstGeom>
          <a:noFill/>
          <a:ln w="9525">
            <a:solidFill>
              <a:schemeClr val="tx1"/>
            </a:solidFill>
            <a:miter lim="800000"/>
            <a:headEnd/>
            <a:tailEnd/>
          </a:ln>
        </p:spPr>
      </p:pic>
      <p:pic>
        <p:nvPicPr>
          <p:cNvPr id="23556" name="Image 5" descr="springer1.jpg">
            <a:hlinkClick r:id="rId5"/>
          </p:cNvPr>
          <p:cNvPicPr>
            <a:picLocks noChangeAspect="1"/>
          </p:cNvPicPr>
          <p:nvPr/>
        </p:nvPicPr>
        <p:blipFill>
          <a:blip r:embed="rId6" cstate="print"/>
          <a:srcRect/>
          <a:stretch>
            <a:fillRect/>
          </a:stretch>
        </p:blipFill>
        <p:spPr bwMode="auto">
          <a:xfrm>
            <a:off x="4356100" y="2060575"/>
            <a:ext cx="4467225" cy="352901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fr-FR" smtClean="0"/>
              <a:t>Un site d’images en Creative Commons</a:t>
            </a:r>
          </a:p>
        </p:txBody>
      </p:sp>
      <p:pic>
        <p:nvPicPr>
          <p:cNvPr id="25603" name="Picture 4" descr="flickr">
            <a:hlinkClick r:id="rId3"/>
          </p:cNvPr>
          <p:cNvPicPr>
            <a:picLocks noChangeAspect="1" noChangeArrowheads="1"/>
          </p:cNvPicPr>
          <p:nvPr/>
        </p:nvPicPr>
        <p:blipFill>
          <a:blip r:embed="rId4" cstate="print"/>
          <a:srcRect/>
          <a:stretch>
            <a:fillRect/>
          </a:stretch>
        </p:blipFill>
        <p:spPr bwMode="auto">
          <a:xfrm>
            <a:off x="2484438" y="758825"/>
            <a:ext cx="4437062" cy="5487988"/>
          </a:xfrm>
          <a:prstGeom prst="rect">
            <a:avLst/>
          </a:prstGeom>
          <a:noFill/>
          <a:ln w="9525">
            <a:solidFill>
              <a:schemeClr val="tx1"/>
            </a:solidFill>
            <a:miter lim="800000"/>
            <a:headEnd/>
            <a:tailEnd/>
          </a:ln>
        </p:spPr>
      </p:pic>
      <p:sp>
        <p:nvSpPr>
          <p:cNvPr id="25604" name="Text Box 5"/>
          <p:cNvSpPr txBox="1">
            <a:spLocks noChangeArrowheads="1"/>
          </p:cNvSpPr>
          <p:nvPr/>
        </p:nvSpPr>
        <p:spPr bwMode="auto">
          <a:xfrm>
            <a:off x="7164263" y="3500438"/>
            <a:ext cx="1800225" cy="963854"/>
          </a:xfrm>
          <a:prstGeom prst="rect">
            <a:avLst/>
          </a:prstGeom>
          <a:noFill/>
          <a:ln w="9525">
            <a:solidFill>
              <a:schemeClr val="accent1"/>
            </a:solidFill>
            <a:miter lim="800000"/>
            <a:headEnd/>
            <a:tailEnd/>
          </a:ln>
        </p:spPr>
        <p:txBody>
          <a:bodyPr>
            <a:spAutoFit/>
          </a:bodyPr>
          <a:lstStyle/>
          <a:p>
            <a:pPr algn="ctr" defTabSz="449263">
              <a:spcBef>
                <a:spcPct val="50000"/>
              </a:spcBef>
            </a:pPr>
            <a:r>
              <a:rPr lang="fr-FR" sz="1200" dirty="0">
                <a:solidFill>
                  <a:schemeClr val="tx1"/>
                </a:solidFill>
                <a:latin typeface="Verdana" pitchFamily="34" charset="0"/>
              </a:rPr>
              <a:t>Cliquer sur l’image</a:t>
            </a:r>
          </a:p>
          <a:p>
            <a:pPr algn="ctr" defTabSz="449263">
              <a:spcBef>
                <a:spcPct val="50000"/>
              </a:spcBef>
            </a:pPr>
            <a:r>
              <a:rPr lang="fr-FR" sz="1200" dirty="0">
                <a:solidFill>
                  <a:schemeClr val="tx1"/>
                </a:solidFill>
                <a:latin typeface="Verdana" pitchFamily="34" charset="0"/>
              </a:rPr>
              <a:t>pour aller sur le </a:t>
            </a:r>
            <a:r>
              <a:rPr lang="fr-FR" sz="1200" dirty="0" smtClean="0">
                <a:solidFill>
                  <a:schemeClr val="tx1"/>
                </a:solidFill>
                <a:latin typeface="Verdana" pitchFamily="34" charset="0"/>
              </a:rPr>
              <a:t>site</a:t>
            </a:r>
          </a:p>
          <a:p>
            <a:pPr algn="ctr" defTabSz="449263">
              <a:spcBef>
                <a:spcPct val="50000"/>
              </a:spcBef>
            </a:pPr>
            <a:r>
              <a:rPr lang="fr-FR" sz="1200" dirty="0" smtClean="0">
                <a:solidFill>
                  <a:schemeClr val="tx1"/>
                </a:solidFill>
                <a:latin typeface="Verdana" pitchFamily="34" charset="0"/>
              </a:rPr>
              <a:t>Images en Creative Commons</a:t>
            </a:r>
            <a:endParaRPr lang="fr-FR" sz="1200" dirty="0">
              <a:solidFill>
                <a:schemeClr val="tx1"/>
              </a:solidFill>
              <a:latin typeface="Verdan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outil de recherche de ressources en CC</a:t>
            </a:r>
            <a:endParaRPr lang="fr-FR" dirty="0"/>
          </a:p>
        </p:txBody>
      </p:sp>
      <p:pic>
        <p:nvPicPr>
          <p:cNvPr id="4" name="Imag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764" y="1175791"/>
            <a:ext cx="8820472" cy="4346974"/>
          </a:xfrm>
          <a:prstGeom prst="rect">
            <a:avLst/>
          </a:prstGeom>
          <a:ln>
            <a:solidFill>
              <a:schemeClr val="accent1"/>
            </a:solidFill>
          </a:ln>
        </p:spPr>
      </p:pic>
    </p:spTree>
    <p:extLst>
      <p:ext uri="{BB962C8B-B14F-4D97-AF65-F5344CB8AC3E}">
        <p14:creationId xmlns:p14="http://schemas.microsoft.com/office/powerpoint/2010/main" val="357674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fr-FR" dirty="0" smtClean="0"/>
              <a:t>Conférence en ligne</a:t>
            </a:r>
          </a:p>
        </p:txBody>
      </p:sp>
      <p:sp>
        <p:nvSpPr>
          <p:cNvPr id="25604" name="Text Box 5"/>
          <p:cNvSpPr txBox="1">
            <a:spLocks noChangeArrowheads="1"/>
          </p:cNvSpPr>
          <p:nvPr/>
        </p:nvSpPr>
        <p:spPr bwMode="auto">
          <a:xfrm>
            <a:off x="7092950" y="5229200"/>
            <a:ext cx="1800225" cy="523875"/>
          </a:xfrm>
          <a:prstGeom prst="rect">
            <a:avLst/>
          </a:prstGeom>
          <a:noFill/>
          <a:ln w="9525">
            <a:noFill/>
            <a:miter lim="800000"/>
            <a:headEnd/>
            <a:tailEnd/>
          </a:ln>
        </p:spPr>
        <p:txBody>
          <a:bodyPr>
            <a:spAutoFit/>
          </a:bodyPr>
          <a:lstStyle/>
          <a:p>
            <a:pPr algn="ctr" defTabSz="449263">
              <a:spcBef>
                <a:spcPct val="50000"/>
              </a:spcBef>
            </a:pPr>
            <a:r>
              <a:rPr lang="fr-FR" sz="1200" dirty="0">
                <a:solidFill>
                  <a:schemeClr val="tx1"/>
                </a:solidFill>
                <a:latin typeface="Verdana" pitchFamily="34" charset="0"/>
              </a:rPr>
              <a:t>Cliquer sur l’image</a:t>
            </a:r>
          </a:p>
          <a:p>
            <a:pPr algn="ctr" defTabSz="449263">
              <a:spcBef>
                <a:spcPct val="50000"/>
              </a:spcBef>
            </a:pPr>
            <a:r>
              <a:rPr lang="fr-FR" sz="1200" dirty="0">
                <a:solidFill>
                  <a:schemeClr val="tx1"/>
                </a:solidFill>
                <a:latin typeface="Verdana" pitchFamily="34" charset="0"/>
              </a:rPr>
              <a:t>pour aller sur le site</a:t>
            </a:r>
          </a:p>
        </p:txBody>
      </p:sp>
      <p:pic>
        <p:nvPicPr>
          <p:cNvPr id="2" name="Imag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242" y="764705"/>
            <a:ext cx="6111516" cy="4326408"/>
          </a:xfrm>
          <a:prstGeom prst="rect">
            <a:avLst/>
          </a:prstGeom>
        </p:spPr>
      </p:pic>
    </p:spTree>
    <p:extLst>
      <p:ext uri="{BB962C8B-B14F-4D97-AF65-F5344CB8AC3E}">
        <p14:creationId xmlns:p14="http://schemas.microsoft.com/office/powerpoint/2010/main" val="616228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fr-FR" smtClean="0"/>
              <a:t>Crédits</a:t>
            </a:r>
          </a:p>
        </p:txBody>
      </p:sp>
      <p:sp>
        <p:nvSpPr>
          <p:cNvPr id="27651" name="Rectangle 3"/>
          <p:cNvSpPr>
            <a:spLocks noGrp="1" noChangeArrowheads="1"/>
          </p:cNvSpPr>
          <p:nvPr>
            <p:ph idx="1"/>
          </p:nvPr>
        </p:nvSpPr>
        <p:spPr/>
        <p:txBody>
          <a:bodyPr/>
          <a:lstStyle/>
          <a:p>
            <a:pPr eaLnBrk="1" hangingPunct="1"/>
            <a:r>
              <a:rPr lang="fr-FR" dirty="0" smtClean="0"/>
              <a:t>Photos en Creative Commons sur Flickr</a:t>
            </a:r>
          </a:p>
          <a:p>
            <a:pPr lvl="2" eaLnBrk="1" hangingPunct="1"/>
            <a:r>
              <a:rPr lang="fr-FR" dirty="0" smtClean="0">
                <a:hlinkClick r:id="rId3"/>
              </a:rPr>
              <a:t>http://www.flickr.com/</a:t>
            </a:r>
            <a:endParaRPr lang="fr-FR" dirty="0" smtClean="0"/>
          </a:p>
          <a:p>
            <a:pPr eaLnBrk="1" hangingPunct="1"/>
            <a:r>
              <a:rPr lang="fr-FR" dirty="0" smtClean="0"/>
              <a:t>Musique de </a:t>
            </a:r>
            <a:r>
              <a:rPr lang="fr-FR" dirty="0" err="1" smtClean="0"/>
              <a:t>Kendra</a:t>
            </a:r>
            <a:r>
              <a:rPr lang="fr-FR" dirty="0" smtClean="0"/>
              <a:t> Springer</a:t>
            </a:r>
          </a:p>
          <a:p>
            <a:pPr lvl="2" eaLnBrk="1" hangingPunct="1"/>
            <a:r>
              <a:rPr lang="fr-FR" dirty="0" smtClean="0">
                <a:hlinkClick r:id="rId4"/>
              </a:rPr>
              <a:t>http://www.kendraspringer.com/</a:t>
            </a:r>
            <a:endParaRPr lang="fr-FR" dirty="0" smtClean="0"/>
          </a:p>
          <a:p>
            <a:pPr eaLnBrk="1" hangingPunct="1"/>
            <a:r>
              <a:rPr lang="fr-FR" dirty="0" smtClean="0"/>
              <a:t>Creative Commons, le meilleur des deux mondes</a:t>
            </a:r>
          </a:p>
          <a:p>
            <a:pPr lvl="1" eaLnBrk="1" hangingPunct="1"/>
            <a:r>
              <a:rPr lang="fr-FR" dirty="0"/>
              <a:t>Pierre-Yves </a:t>
            </a:r>
            <a:r>
              <a:rPr lang="fr-FR" dirty="0" err="1"/>
              <a:t>Thoumsin</a:t>
            </a:r>
            <a:endParaRPr lang="fr-FR" dirty="0" smtClean="0"/>
          </a:p>
          <a:p>
            <a:pPr lvl="2" eaLnBrk="1" hangingPunct="1"/>
            <a:r>
              <a:rPr lang="fr-FR" dirty="0">
                <a:hlinkClick r:id="rId5"/>
              </a:rPr>
              <a:t>http://</a:t>
            </a:r>
            <a:r>
              <a:rPr lang="fr-FR" dirty="0" smtClean="0">
                <a:hlinkClick r:id="rId5"/>
              </a:rPr>
              <a:t>www.droit-technologie.org/dossier-183/creative-commons-le-meilleur-des-deux-mondes.html</a:t>
            </a:r>
            <a:r>
              <a:rPr lang="fr-FR" dirty="0" smtClean="0"/>
              <a:t> </a:t>
            </a:r>
          </a:p>
          <a:p>
            <a:pPr eaLnBrk="1" hangingPunct="1"/>
            <a:r>
              <a:rPr lang="fr-FR" dirty="0" smtClean="0"/>
              <a:t>Colloque E-learning de Lyon 2009</a:t>
            </a:r>
          </a:p>
          <a:p>
            <a:pPr lvl="1" eaLnBrk="1" hangingPunct="1"/>
            <a:r>
              <a:rPr lang="fr-FR" dirty="0" smtClean="0"/>
              <a:t>Carine Bernault</a:t>
            </a:r>
          </a:p>
          <a:p>
            <a:pPr lvl="2" eaLnBrk="1" hangingPunct="1"/>
            <a:r>
              <a:rPr lang="fr-FR" dirty="0">
                <a:hlinkClick r:id="rId6"/>
              </a:rPr>
              <a:t>http://</a:t>
            </a:r>
            <a:r>
              <a:rPr lang="fr-FR" dirty="0" smtClean="0">
                <a:hlinkClick r:id="rId6"/>
              </a:rPr>
              <a:t>fr.deeptagging.com/watch/la-protection-par-la-diffusion-creative-common</a:t>
            </a:r>
            <a:r>
              <a:rPr lang="fr-FR"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Première approche (1)</a:t>
            </a:r>
            <a:endParaRPr lang="fr-FR" dirty="0"/>
          </a:p>
        </p:txBody>
      </p:sp>
      <p:pic>
        <p:nvPicPr>
          <p:cNvPr id="4" name="Imag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188" y="862012"/>
            <a:ext cx="6905625" cy="5133975"/>
          </a:xfrm>
          <a:prstGeom prst="rect">
            <a:avLst/>
          </a:prstGeom>
          <a:ln>
            <a:solidFill>
              <a:schemeClr val="accent1"/>
            </a:solidFill>
          </a:ln>
        </p:spPr>
      </p:pic>
    </p:spTree>
    <p:extLst>
      <p:ext uri="{BB962C8B-B14F-4D97-AF65-F5344CB8AC3E}">
        <p14:creationId xmlns:p14="http://schemas.microsoft.com/office/powerpoint/2010/main" val="3480231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spcBef>
                <a:spcPts val="600"/>
              </a:spcBef>
              <a:spcAft>
                <a:spcPts val="600"/>
              </a:spcAft>
            </a:pPr>
            <a:r>
              <a:rPr lang="fr-FR" dirty="0" smtClean="0"/>
              <a:t>Merci de votre attention !</a:t>
            </a:r>
          </a:p>
        </p:txBody>
      </p:sp>
      <p:pic>
        <p:nvPicPr>
          <p:cNvPr id="29699" name="Picture 4" descr="carto-internet"/>
          <p:cNvPicPr>
            <a:picLocks noGrp="1" noChangeAspect="1" noChangeArrowheads="1"/>
          </p:cNvPicPr>
          <p:nvPr>
            <p:ph idx="1"/>
          </p:nvPr>
        </p:nvPicPr>
        <p:blipFill>
          <a:blip r:embed="rId4" cstate="print"/>
          <a:srcRect/>
          <a:stretch>
            <a:fillRect/>
          </a:stretch>
        </p:blipFill>
        <p:spPr>
          <a:xfrm>
            <a:off x="2665413" y="1636713"/>
            <a:ext cx="3810000" cy="3810000"/>
          </a:xfrm>
          <a:ln>
            <a:solidFill>
              <a:schemeClr val="tx1"/>
            </a:solidFill>
            <a:miter lim="800000"/>
          </a:ln>
        </p:spPr>
      </p:pic>
      <p:pic>
        <p:nvPicPr>
          <p:cNvPr id="5" name="above_the_clouds_reduit.mp3">
            <a:hlinkClick r:id="" action="ppaction://media"/>
          </p:cNvPr>
          <p:cNvPicPr>
            <a:picLocks noRot="1" noChangeAspect="1"/>
          </p:cNvPicPr>
          <p:nvPr>
            <a:audioFile r:link="rId1"/>
          </p:nvPr>
        </p:nvPicPr>
        <p:blipFill>
          <a:blip r:embed="rId5" cstate="print"/>
          <a:stretch>
            <a:fillRect/>
          </a:stretch>
        </p:blipFill>
        <p:spPr>
          <a:xfrm>
            <a:off x="8244408" y="558924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000"/>
                                  </p:stCondLst>
                                  <p:childTnLst>
                                    <p:cmd type="call" cmd="playFrom(0.0)">
                                      <p:cBhvr>
                                        <p:cTn id="6" dur="4473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Première approche (2)</a:t>
            </a:r>
            <a:endParaRPr lang="fr-FR" dirty="0"/>
          </a:p>
        </p:txBody>
      </p:sp>
      <p:pic>
        <p:nvPicPr>
          <p:cNvPr id="3" name="Imag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25" y="892335"/>
            <a:ext cx="8362950" cy="4543425"/>
          </a:xfrm>
          <a:prstGeom prst="rect">
            <a:avLst/>
          </a:prstGeom>
          <a:ln>
            <a:solidFill>
              <a:schemeClr val="accent1"/>
            </a:solidFill>
          </a:ln>
        </p:spPr>
      </p:pic>
    </p:spTree>
    <p:extLst>
      <p:ext uri="{BB962C8B-B14F-4D97-AF65-F5344CB8AC3E}">
        <p14:creationId xmlns:p14="http://schemas.microsoft.com/office/powerpoint/2010/main" val="35930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Première approche (3)</a:t>
            </a:r>
            <a:endParaRPr lang="fr-FR" dirty="0"/>
          </a:p>
        </p:txBody>
      </p:sp>
      <p:pic>
        <p:nvPicPr>
          <p:cNvPr id="4" name="Imag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4463" y="800100"/>
            <a:ext cx="6315075" cy="5257800"/>
          </a:xfrm>
          <a:prstGeom prst="rect">
            <a:avLst/>
          </a:prstGeom>
          <a:ln>
            <a:solidFill>
              <a:schemeClr val="accent1"/>
            </a:solidFill>
          </a:ln>
        </p:spPr>
      </p:pic>
    </p:spTree>
    <p:extLst>
      <p:ext uri="{BB962C8B-B14F-4D97-AF65-F5344CB8AC3E}">
        <p14:creationId xmlns:p14="http://schemas.microsoft.com/office/powerpoint/2010/main" val="539542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Première approche (4)</a:t>
            </a:r>
            <a:endParaRPr lang="fr-FR" dirty="0"/>
          </a:p>
        </p:txBody>
      </p:sp>
      <p:pic>
        <p:nvPicPr>
          <p:cNvPr id="3" name="Imag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832" y="764704"/>
            <a:ext cx="6950337" cy="5101843"/>
          </a:xfrm>
          <a:prstGeom prst="rect">
            <a:avLst/>
          </a:prstGeom>
          <a:ln>
            <a:solidFill>
              <a:schemeClr val="accent1"/>
            </a:solidFill>
          </a:ln>
        </p:spPr>
      </p:pic>
    </p:spTree>
    <p:extLst>
      <p:ext uri="{BB962C8B-B14F-4D97-AF65-F5344CB8AC3E}">
        <p14:creationId xmlns:p14="http://schemas.microsoft.com/office/powerpoint/2010/main" val="4249643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Première approche (5)</a:t>
            </a:r>
            <a:endParaRPr lang="fr-FR" dirty="0"/>
          </a:p>
        </p:txBody>
      </p:sp>
      <p:pic>
        <p:nvPicPr>
          <p:cNvPr id="3" name="Imag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41" y="797497"/>
            <a:ext cx="8750718" cy="1186139"/>
          </a:xfrm>
          <a:prstGeom prst="rect">
            <a:avLst/>
          </a:prstGeom>
          <a:ln>
            <a:solidFill>
              <a:schemeClr val="accent1"/>
            </a:solidFill>
          </a:ln>
        </p:spPr>
      </p:pic>
      <p:pic>
        <p:nvPicPr>
          <p:cNvPr id="4" name="Image 3">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5446" y="1972774"/>
            <a:ext cx="5993108" cy="4867015"/>
          </a:xfrm>
          <a:prstGeom prst="rect">
            <a:avLst/>
          </a:prstGeom>
          <a:ln>
            <a:solidFill>
              <a:schemeClr val="accent1"/>
            </a:solidFill>
          </a:ln>
        </p:spPr>
      </p:pic>
    </p:spTree>
    <p:extLst>
      <p:ext uri="{BB962C8B-B14F-4D97-AF65-F5344CB8AC3E}">
        <p14:creationId xmlns:p14="http://schemas.microsoft.com/office/powerpoint/2010/main" val="1893247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peu d’histoire !</a:t>
            </a:r>
            <a:endParaRPr lang="fr-FR" dirty="0"/>
          </a:p>
        </p:txBody>
      </p:sp>
      <p:sp>
        <p:nvSpPr>
          <p:cNvPr id="3" name="Espace réservé du contenu 2"/>
          <p:cNvSpPr>
            <a:spLocks noGrp="1"/>
          </p:cNvSpPr>
          <p:nvPr>
            <p:ph idx="1"/>
          </p:nvPr>
        </p:nvSpPr>
        <p:spPr>
          <a:xfrm>
            <a:off x="1331640" y="764705"/>
            <a:ext cx="7444309" cy="3917688"/>
          </a:xfrm>
        </p:spPr>
        <p:txBody>
          <a:bodyPr/>
          <a:lstStyle/>
          <a:p>
            <a:r>
              <a:rPr lang="fr-FR" dirty="0" smtClean="0"/>
              <a:t>Contexte du logiciel libre</a:t>
            </a:r>
          </a:p>
          <a:p>
            <a:pPr lvl="1"/>
            <a:r>
              <a:rPr lang="fr-FR" dirty="0"/>
              <a:t>la licence publique générale GNU (GPL</a:t>
            </a:r>
            <a:r>
              <a:rPr lang="fr-FR" dirty="0" smtClean="0"/>
              <a:t>) – </a:t>
            </a:r>
            <a:r>
              <a:rPr lang="fr-FR" dirty="0" err="1" smtClean="0"/>
              <a:t>Stallman</a:t>
            </a:r>
            <a:r>
              <a:rPr lang="fr-FR" dirty="0" smtClean="0"/>
              <a:t> 1989</a:t>
            </a:r>
          </a:p>
          <a:p>
            <a:pPr lvl="2"/>
            <a:r>
              <a:rPr lang="fr-FR" dirty="0" smtClean="0"/>
              <a:t>1. liberté </a:t>
            </a:r>
            <a:r>
              <a:rPr lang="fr-FR" dirty="0"/>
              <a:t>d'exécuter le </a:t>
            </a:r>
            <a:r>
              <a:rPr lang="fr-FR" dirty="0" smtClean="0"/>
              <a:t>programme </a:t>
            </a:r>
            <a:r>
              <a:rPr lang="fr-FR" dirty="0"/>
              <a:t>pour tous les </a:t>
            </a:r>
            <a:r>
              <a:rPr lang="fr-FR" dirty="0" smtClean="0"/>
              <a:t>usages</a:t>
            </a:r>
            <a:endParaRPr lang="fr-FR" dirty="0"/>
          </a:p>
          <a:p>
            <a:pPr lvl="2"/>
            <a:r>
              <a:rPr lang="fr-FR" dirty="0" smtClean="0"/>
              <a:t>2. liberté </a:t>
            </a:r>
            <a:r>
              <a:rPr lang="fr-FR" dirty="0"/>
              <a:t>d'étudier le fonctionnement du programme </a:t>
            </a:r>
            <a:r>
              <a:rPr lang="fr-FR" dirty="0" smtClean="0"/>
              <a:t>(accès </a:t>
            </a:r>
            <a:r>
              <a:rPr lang="fr-FR" dirty="0"/>
              <a:t>au code </a:t>
            </a:r>
            <a:r>
              <a:rPr lang="fr-FR" dirty="0" smtClean="0"/>
              <a:t>source)</a:t>
            </a:r>
            <a:endParaRPr lang="fr-FR" dirty="0"/>
          </a:p>
          <a:p>
            <a:pPr lvl="2"/>
            <a:r>
              <a:rPr lang="fr-FR" dirty="0" smtClean="0"/>
              <a:t>3. liberté </a:t>
            </a:r>
            <a:r>
              <a:rPr lang="fr-FR" dirty="0"/>
              <a:t>de redistribuer des </a:t>
            </a:r>
            <a:r>
              <a:rPr lang="fr-FR" dirty="0" smtClean="0"/>
              <a:t>copies (liberté </a:t>
            </a:r>
            <a:r>
              <a:rPr lang="fr-FR" dirty="0"/>
              <a:t>de vendre des </a:t>
            </a:r>
            <a:r>
              <a:rPr lang="fr-FR" dirty="0" smtClean="0"/>
              <a:t>copies)</a:t>
            </a:r>
            <a:endParaRPr lang="fr-FR" dirty="0"/>
          </a:p>
          <a:p>
            <a:pPr lvl="2"/>
            <a:r>
              <a:rPr lang="fr-FR" dirty="0" smtClean="0"/>
              <a:t>4. liberté </a:t>
            </a:r>
            <a:r>
              <a:rPr lang="fr-FR" dirty="0"/>
              <a:t>d'améliorer le programme et de publier ces </a:t>
            </a:r>
            <a:r>
              <a:rPr lang="fr-FR" dirty="0" smtClean="0"/>
              <a:t>améliorations (accès </a:t>
            </a:r>
            <a:r>
              <a:rPr lang="fr-FR" dirty="0"/>
              <a:t>au code </a:t>
            </a:r>
            <a:r>
              <a:rPr lang="fr-FR" dirty="0" smtClean="0"/>
              <a:t>source)</a:t>
            </a:r>
          </a:p>
          <a:p>
            <a:pPr lvl="1"/>
            <a:r>
              <a:rPr lang="fr-FR" dirty="0" smtClean="0"/>
              <a:t>Mouvement Creative Commons – Laurence </a:t>
            </a:r>
            <a:r>
              <a:rPr lang="fr-FR" dirty="0" err="1" smtClean="0"/>
              <a:t>Lessig</a:t>
            </a:r>
            <a:r>
              <a:rPr lang="fr-FR" dirty="0" smtClean="0"/>
              <a:t> - 2001</a:t>
            </a:r>
          </a:p>
        </p:txBody>
      </p:sp>
      <p:sp>
        <p:nvSpPr>
          <p:cNvPr id="4" name="ZoneTexte 3"/>
          <p:cNvSpPr txBox="1"/>
          <p:nvPr/>
        </p:nvSpPr>
        <p:spPr>
          <a:xfrm>
            <a:off x="539552" y="4682393"/>
            <a:ext cx="8064896" cy="1122871"/>
          </a:xfrm>
          <a:prstGeom prst="rect">
            <a:avLst/>
          </a:prstGeom>
          <a:solidFill>
            <a:schemeClr val="accent5"/>
          </a:solidFill>
          <a:ln>
            <a:solidFill>
              <a:schemeClr val="accent1"/>
            </a:solidFill>
          </a:ln>
        </p:spPr>
        <p:txBody>
          <a:bodyPr wrap="square" rtlCol="0">
            <a:spAutoFit/>
          </a:bodyPr>
          <a:lstStyle/>
          <a:p>
            <a:pPr marL="0" lvl="1" algn="just"/>
            <a:r>
              <a:rPr lang="fr-FR" i="1" dirty="0" smtClean="0">
                <a:solidFill>
                  <a:schemeClr val="tx1"/>
                </a:solidFill>
                <a:latin typeface="+mn-lt"/>
              </a:rPr>
              <a:t>« Une </a:t>
            </a:r>
            <a:r>
              <a:rPr lang="fr-FR" i="1" dirty="0">
                <a:solidFill>
                  <a:schemeClr val="tx1"/>
                </a:solidFill>
                <a:latin typeface="+mn-lt"/>
              </a:rPr>
              <a:t>licence Creative Commons est donc un moyen, parmi d’autres, de moduler le droit d’auteur applicable à une œuvre. Une telle licence permet donc de spécifier des modalités d’utilisation de l’œuvre plus permissives</a:t>
            </a:r>
            <a:r>
              <a:rPr lang="fr-FR" i="1" dirty="0" smtClean="0">
                <a:solidFill>
                  <a:schemeClr val="tx1"/>
                </a:solidFill>
                <a:latin typeface="+mn-lt"/>
              </a:rPr>
              <a:t>. »</a:t>
            </a:r>
            <a:endParaRPr lang="fr-FR" i="1" dirty="0">
              <a:solidFill>
                <a:schemeClr val="tx1"/>
              </a:solidFill>
              <a:latin typeface="+mn-lt"/>
            </a:endParaRPr>
          </a:p>
        </p:txBody>
      </p:sp>
      <p:sp>
        <p:nvSpPr>
          <p:cNvPr id="5" name="ZoneTexte 4"/>
          <p:cNvSpPr txBox="1"/>
          <p:nvPr/>
        </p:nvSpPr>
        <p:spPr>
          <a:xfrm>
            <a:off x="3815408" y="5805264"/>
            <a:ext cx="5328592" cy="264047"/>
          </a:xfrm>
          <a:prstGeom prst="rect">
            <a:avLst/>
          </a:prstGeom>
          <a:solidFill>
            <a:schemeClr val="accent1"/>
          </a:solidFill>
          <a:ln>
            <a:solidFill>
              <a:schemeClr val="accent1"/>
            </a:solidFill>
          </a:ln>
        </p:spPr>
        <p:txBody>
          <a:bodyPr wrap="square" rtlCol="0">
            <a:spAutoFit/>
          </a:bodyPr>
          <a:lstStyle/>
          <a:p>
            <a:pPr algn="ctr"/>
            <a:r>
              <a:rPr lang="fr-FR" sz="1200" dirty="0">
                <a:solidFill>
                  <a:schemeClr val="tx1"/>
                </a:solidFill>
                <a:latin typeface="+mn-lt"/>
                <a:hlinkClick r:id="rId3"/>
              </a:rPr>
              <a:t>http://</a:t>
            </a:r>
            <a:r>
              <a:rPr lang="fr-FR" sz="1200" dirty="0" smtClean="0">
                <a:solidFill>
                  <a:schemeClr val="tx1"/>
                </a:solidFill>
                <a:latin typeface="+mn-lt"/>
                <a:hlinkClick r:id="rId3"/>
              </a:rPr>
              <a:t>www.murielle-cahen.com/publications/p_creative.asp</a:t>
            </a:r>
            <a:r>
              <a:rPr lang="fr-FR" sz="1200" dirty="0" smtClean="0">
                <a:solidFill>
                  <a:schemeClr val="tx1"/>
                </a:solidFill>
                <a:latin typeface="+mn-lt"/>
              </a:rPr>
              <a:t> </a:t>
            </a:r>
            <a:endParaRPr lang="fr-FR" sz="1200" dirty="0">
              <a:solidFill>
                <a:schemeClr val="tx1"/>
              </a:solidFill>
              <a:latin typeface="+mn-lt"/>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80" y="1628800"/>
            <a:ext cx="2087266" cy="3053594"/>
          </a:xfrm>
          <a:prstGeom prst="rect">
            <a:avLst/>
          </a:prstGeom>
        </p:spPr>
      </p:pic>
    </p:spTree>
    <p:extLst>
      <p:ext uri="{BB962C8B-B14F-4D97-AF65-F5344CB8AC3E}">
        <p14:creationId xmlns:p14="http://schemas.microsoft.com/office/powerpoint/2010/main" val="518180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marL="3175" indent="0" eaLnBrk="1" hangingPunct="1">
              <a:spcBef>
                <a:spcPts val="600"/>
              </a:spcBef>
              <a:spcAft>
                <a:spcPts val="600"/>
              </a:spcAft>
            </a:pPr>
            <a:r>
              <a:rPr lang="fr-FR" dirty="0" smtClean="0"/>
              <a:t>Quid du logo ? (1)</a:t>
            </a:r>
            <a:endParaRPr lang="fr-FR" sz="1400" dirty="0" smtClean="0"/>
          </a:p>
        </p:txBody>
      </p:sp>
      <p:pic>
        <p:nvPicPr>
          <p:cNvPr id="4" name="Image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800" y="757880"/>
            <a:ext cx="3600400" cy="125969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 y="2049105"/>
            <a:ext cx="7086600" cy="4019550"/>
          </a:xfrm>
          <a:prstGeom prst="rect">
            <a:avLst/>
          </a:prstGeom>
          <a:ln>
            <a:solidFill>
              <a:schemeClr val="accent1"/>
            </a:solidFill>
          </a:ln>
        </p:spPr>
      </p:pic>
    </p:spTree>
    <p:extLst>
      <p:ext uri="{BB962C8B-B14F-4D97-AF65-F5344CB8AC3E}">
        <p14:creationId xmlns:p14="http://schemas.microsoft.com/office/powerpoint/2010/main" val="1850233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jac_techno">
  <a:themeElements>
    <a:clrScheme name="jac_techno 9">
      <a:dk1>
        <a:srgbClr val="000000"/>
      </a:dk1>
      <a:lt1>
        <a:srgbClr val="FFFFFF"/>
      </a:lt1>
      <a:dk2>
        <a:srgbClr val="000000"/>
      </a:dk2>
      <a:lt2>
        <a:srgbClr val="808080"/>
      </a:lt2>
      <a:accent1>
        <a:srgbClr val="FFCC66"/>
      </a:accent1>
      <a:accent2>
        <a:srgbClr val="000000"/>
      </a:accent2>
      <a:accent3>
        <a:srgbClr val="FFFFFF"/>
      </a:accent3>
      <a:accent4>
        <a:srgbClr val="000000"/>
      </a:accent4>
      <a:accent5>
        <a:srgbClr val="FFE2B8"/>
      </a:accent5>
      <a:accent6>
        <a:srgbClr val="000000"/>
      </a:accent6>
      <a:hlink>
        <a:srgbClr val="CC00CC"/>
      </a:hlink>
      <a:folHlink>
        <a:srgbClr val="CC00FF"/>
      </a:folHlink>
    </a:clrScheme>
    <a:fontScheme name="jac_techno">
      <a:majorFont>
        <a:latin typeface="Verdana"/>
        <a:ea typeface="Arial Unicode MS"/>
        <a:cs typeface="Arial Unicode MS"/>
      </a:majorFont>
      <a:minorFont>
        <a:latin typeface="Verdan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fr-FR"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fr-FR"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jac_techn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jac_techn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jac_techn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jac_techn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ac_techn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jac_techn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jac_techn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jac_techn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6600FF"/>
        </a:folHlink>
      </a:clrScheme>
      <a:clrMap bg1="lt1" tx1="dk1" bg2="lt2" tx2="dk2" accent1="accent1" accent2="accent2" accent3="accent3" accent4="accent4" accent5="accent5" accent6="accent6" hlink="hlink" folHlink="folHlink"/>
    </a:extraClrScheme>
    <a:extraClrScheme>
      <a:clrScheme name="jac_techno 9">
        <a:dk1>
          <a:srgbClr val="000000"/>
        </a:dk1>
        <a:lt1>
          <a:srgbClr val="FFFFFF"/>
        </a:lt1>
        <a:dk2>
          <a:srgbClr val="000000"/>
        </a:dk2>
        <a:lt2>
          <a:srgbClr val="808080"/>
        </a:lt2>
        <a:accent1>
          <a:srgbClr val="FFCC66"/>
        </a:accent1>
        <a:accent2>
          <a:srgbClr val="000000"/>
        </a:accent2>
        <a:accent3>
          <a:srgbClr val="FFFFFF"/>
        </a:accent3>
        <a:accent4>
          <a:srgbClr val="000000"/>
        </a:accent4>
        <a:accent5>
          <a:srgbClr val="FFE2B8"/>
        </a:accent5>
        <a:accent6>
          <a:srgbClr val="000000"/>
        </a:accent6>
        <a:hlink>
          <a:srgbClr val="CC00CC"/>
        </a:hlink>
        <a:folHlink>
          <a:srgbClr val="CC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modele_jacques_mtice</Template>
  <TotalTime>2699</TotalTime>
  <Words>650</Words>
  <Application>Microsoft Office PowerPoint</Application>
  <PresentationFormat>Affichage à l'écran (4:3)</PresentationFormat>
  <Paragraphs>128</Paragraphs>
  <Slides>30</Slides>
  <Notes>30</Notes>
  <HiddenSlides>0</HiddenSlides>
  <MMClips>3</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jac_techno</vt:lpstr>
      <vt:lpstr>Licences Creative Commons</vt:lpstr>
      <vt:lpstr>Utilisation de ressources : réactions étudiantes</vt:lpstr>
      <vt:lpstr>Première approche (1)</vt:lpstr>
      <vt:lpstr>Première approche (2)</vt:lpstr>
      <vt:lpstr>Première approche (3)</vt:lpstr>
      <vt:lpstr>Première approche (4)</vt:lpstr>
      <vt:lpstr>Première approche (5)</vt:lpstr>
      <vt:lpstr>Un peu d’histoire !</vt:lpstr>
      <vt:lpstr>Quid du logo ? (1)</vt:lpstr>
      <vt:lpstr>Quid du logo ? (2)</vt:lpstr>
      <vt:lpstr>Quid du logo ? (3)</vt:lpstr>
      <vt:lpstr>Pour apposer le logo de votre choix (1)</vt:lpstr>
      <vt:lpstr>Pour apposer le logo de votre choix (2)</vt:lpstr>
      <vt:lpstr>Résultat sur le blogue</vt:lpstr>
      <vt:lpstr>Licence en Creative Commons</vt:lpstr>
      <vt:lpstr>Les licences</vt:lpstr>
      <vt:lpstr>CCO ?</vt:lpstr>
      <vt:lpstr>Domaine public ?</vt:lpstr>
      <vt:lpstr>CC Learn</vt:lpstr>
      <vt:lpstr>Oui, mais juridiquement ? (1)</vt:lpstr>
      <vt:lpstr>Oui, mais juridiquement ? (2)</vt:lpstr>
      <vt:lpstr>Un exemple avec l’image</vt:lpstr>
      <vt:lpstr>Belles images de voiliers</vt:lpstr>
      <vt:lpstr>Utiliser des ressources en toute légalité</vt:lpstr>
      <vt:lpstr>Utiliser des ressources en toute légalité</vt:lpstr>
      <vt:lpstr>Un site d’images en Creative Commons</vt:lpstr>
      <vt:lpstr>Un outil de recherche de ressources en CC</vt:lpstr>
      <vt:lpstr>Conférence en ligne</vt:lpstr>
      <vt:lpstr>Crédits</vt:lpstr>
      <vt:lpstr>Merci de votre attention !</vt:lpstr>
    </vt:vector>
  </TitlesOfParts>
  <Company>Université de Franche-Comté</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Identité  numérique</dc:title>
  <dc:creator>Jacques Cartier</dc:creator>
  <cp:lastModifiedBy>Jacques Cartier</cp:lastModifiedBy>
  <cp:revision>205</cp:revision>
  <dcterms:created xsi:type="dcterms:W3CDTF">2008-10-16T15:36:34Z</dcterms:created>
  <dcterms:modified xsi:type="dcterms:W3CDTF">2012-09-10T08:33:54Z</dcterms:modified>
</cp:coreProperties>
</file>